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tags/tag17.xml" ContentType="application/vnd.openxmlformats-officedocument.presentationml.tags+xml"/>
  <Override PartName="/ppt/notesSlides/notesSlide19.xml" ContentType="application/vnd.openxmlformats-officedocument.presentationml.notesSlide+xml"/>
  <Override PartName="/ppt/tags/tag18.xml" ContentType="application/vnd.openxmlformats-officedocument.presentationml.tags+xml"/>
  <Override PartName="/ppt/notesSlides/notesSlide20.xml" ContentType="application/vnd.openxmlformats-officedocument.presentationml.notesSlide+xml"/>
  <Override PartName="/ppt/tags/tag19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2" r:id="rId1"/>
  </p:sldMasterIdLst>
  <p:notesMasterIdLst>
    <p:notesMasterId r:id="rId70"/>
  </p:notesMasterIdLst>
  <p:sldIdLst>
    <p:sldId id="256" r:id="rId2"/>
    <p:sldId id="291" r:id="rId3"/>
    <p:sldId id="294" r:id="rId4"/>
    <p:sldId id="296" r:id="rId5"/>
    <p:sldId id="297" r:id="rId6"/>
    <p:sldId id="298" r:id="rId7"/>
    <p:sldId id="299" r:id="rId8"/>
    <p:sldId id="300" r:id="rId9"/>
    <p:sldId id="292" r:id="rId10"/>
    <p:sldId id="302" r:id="rId11"/>
    <p:sldId id="303" r:id="rId12"/>
    <p:sldId id="305" r:id="rId13"/>
    <p:sldId id="306" r:id="rId14"/>
    <p:sldId id="307" r:id="rId15"/>
    <p:sldId id="308" r:id="rId16"/>
    <p:sldId id="309" r:id="rId17"/>
    <p:sldId id="271" r:id="rId18"/>
    <p:sldId id="285" r:id="rId19"/>
    <p:sldId id="311" r:id="rId20"/>
    <p:sldId id="312" r:id="rId21"/>
    <p:sldId id="313" r:id="rId22"/>
    <p:sldId id="262" r:id="rId23"/>
    <p:sldId id="315" r:id="rId24"/>
    <p:sldId id="283" r:id="rId25"/>
    <p:sldId id="317" r:id="rId26"/>
    <p:sldId id="318" r:id="rId27"/>
    <p:sldId id="319" r:id="rId28"/>
    <p:sldId id="320" r:id="rId29"/>
    <p:sldId id="321" r:id="rId30"/>
    <p:sldId id="289" r:id="rId31"/>
    <p:sldId id="323" r:id="rId32"/>
    <p:sldId id="324" r:id="rId33"/>
    <p:sldId id="290" r:id="rId34"/>
    <p:sldId id="330" r:id="rId35"/>
    <p:sldId id="331" r:id="rId36"/>
    <p:sldId id="332" r:id="rId37"/>
    <p:sldId id="334" r:id="rId38"/>
    <p:sldId id="337" r:id="rId39"/>
    <p:sldId id="339" r:id="rId40"/>
    <p:sldId id="341" r:id="rId41"/>
    <p:sldId id="342" r:id="rId42"/>
    <p:sldId id="344" r:id="rId43"/>
    <p:sldId id="346" r:id="rId44"/>
    <p:sldId id="347" r:id="rId45"/>
    <p:sldId id="354" r:id="rId46"/>
    <p:sldId id="356" r:id="rId47"/>
    <p:sldId id="358" r:id="rId48"/>
    <p:sldId id="359" r:id="rId49"/>
    <p:sldId id="360" r:id="rId50"/>
    <p:sldId id="361" r:id="rId51"/>
    <p:sldId id="275" r:id="rId52"/>
    <p:sldId id="363" r:id="rId53"/>
    <p:sldId id="276" r:id="rId54"/>
    <p:sldId id="260" r:id="rId55"/>
    <p:sldId id="375" r:id="rId56"/>
    <p:sldId id="376" r:id="rId57"/>
    <p:sldId id="377" r:id="rId58"/>
    <p:sldId id="264" r:id="rId59"/>
    <p:sldId id="263" r:id="rId60"/>
    <p:sldId id="380" r:id="rId61"/>
    <p:sldId id="381" r:id="rId62"/>
    <p:sldId id="287" r:id="rId63"/>
    <p:sldId id="288" r:id="rId64"/>
    <p:sldId id="383" r:id="rId65"/>
    <p:sldId id="384" r:id="rId66"/>
    <p:sldId id="385" r:id="rId67"/>
    <p:sldId id="386" r:id="rId68"/>
    <p:sldId id="277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F2CC"/>
    <a:srgbClr val="CBB2E0"/>
    <a:srgbClr val="CBB2D2"/>
    <a:srgbClr val="D076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3" autoAdjust="0"/>
    <p:restoredTop sz="57755" autoAdjust="0"/>
  </p:normalViewPr>
  <p:slideViewPr>
    <p:cSldViewPr snapToGrid="0">
      <p:cViewPr varScale="1">
        <p:scale>
          <a:sx n="67" d="100"/>
          <a:sy n="67" d="100"/>
        </p:scale>
        <p:origin x="2166" y="7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82227-D648-440D-AE41-8D51B18FEEB5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6B493-F05C-4DC2-973F-E77FD8DB4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B493-F05C-4DC2-973F-E77FD8DB40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11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B493-F05C-4DC2-973F-E77FD8DB40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01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B493-F05C-4DC2-973F-E77FD8DB40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85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B493-F05C-4DC2-973F-E77FD8DB409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563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B493-F05C-4DC2-973F-E77FD8DB409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36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B493-F05C-4DC2-973F-E77FD8DB409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94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B493-F05C-4DC2-973F-E77FD8DB409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298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B493-F05C-4DC2-973F-E77FD8DB409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376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C976E-647D-44F3-BE9C-5B431F19B91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07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B493-F05C-4DC2-973F-E77FD8DB409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526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B493-F05C-4DC2-973F-E77FD8DB409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41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B493-F05C-4DC2-973F-E77FD8DB40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010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B493-F05C-4DC2-973F-E77FD8DB409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385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B493-F05C-4DC2-973F-E77FD8DB409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688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C976E-647D-44F3-BE9C-5B431F19B91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584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C976E-647D-44F3-BE9C-5B431F19B91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657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C976E-647D-44F3-BE9C-5B431F19B91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606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C976E-647D-44F3-BE9C-5B431F19B91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395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C976E-647D-44F3-BE9C-5B431F19B91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654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C976E-647D-44F3-BE9C-5B431F19B91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637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C976E-647D-44F3-BE9C-5B431F19B91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474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C976E-647D-44F3-BE9C-5B431F19B91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97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B493-F05C-4DC2-973F-E77FD8DB40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150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B493-F05C-4DC2-973F-E77FD8DB409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933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B493-F05C-4DC2-973F-E77FD8DB409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976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B493-F05C-4DC2-973F-E77FD8DB409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42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B493-F05C-4DC2-973F-E77FD8DB409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001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B493-F05C-4DC2-973F-E77FD8DB409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827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B493-F05C-4DC2-973F-E77FD8DB409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365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B493-F05C-4DC2-973F-E77FD8DB409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582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B493-F05C-4DC2-973F-E77FD8DB409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619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B493-F05C-4DC2-973F-E77FD8DB409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474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B493-F05C-4DC2-973F-E77FD8DB409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04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B493-F05C-4DC2-973F-E77FD8DB40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389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B493-F05C-4DC2-973F-E77FD8DB409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51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B493-F05C-4DC2-973F-E77FD8DB409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66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B493-F05C-4DC2-973F-E77FD8DB409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3492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B493-F05C-4DC2-973F-E77FD8DB409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0297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B493-F05C-4DC2-973F-E77FD8DB409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51754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B493-F05C-4DC2-973F-E77FD8DB409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5598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B493-F05C-4DC2-973F-E77FD8DB409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9985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B493-F05C-4DC2-973F-E77FD8DB409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3762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B493-F05C-4DC2-973F-E77FD8DB409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0353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B493-F05C-4DC2-973F-E77FD8DB409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73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B493-F05C-4DC2-973F-E77FD8DB40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1727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B493-F05C-4DC2-973F-E77FD8DB409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5976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C976E-647D-44F3-BE9C-5B431F19B91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920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C976E-647D-44F3-BE9C-5B431F19B91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7633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C976E-647D-44F3-BE9C-5B431F19B91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6170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B493-F05C-4DC2-973F-E77FD8DB409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3031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B493-F05C-4DC2-973F-E77FD8DB4094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5586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B493-F05C-4DC2-973F-E77FD8DB409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2360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B493-F05C-4DC2-973F-E77FD8DB409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5999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B493-F05C-4DC2-973F-E77FD8DB4094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2669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C976E-647D-44F3-BE9C-5B431F19B91F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21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B493-F05C-4DC2-973F-E77FD8DB40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1407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C976E-647D-44F3-BE9C-5B431F19B91F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1323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C976E-647D-44F3-BE9C-5B431F19B91F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5444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B493-F05C-4DC2-973F-E77FD8DB4094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6547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B493-F05C-4DC2-973F-E77FD8DB4094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2675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B493-F05C-4DC2-973F-E77FD8DB4094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6791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B493-F05C-4DC2-973F-E77FD8DB4094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0481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B493-F05C-4DC2-973F-E77FD8DB4094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6483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B493-F05C-4DC2-973F-E77FD8DB4094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7943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B493-F05C-4DC2-973F-E77FD8DB4094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B493-F05C-4DC2-973F-E77FD8DB40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50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B493-F05C-4DC2-973F-E77FD8DB40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15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B493-F05C-4DC2-973F-E77FD8DB40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24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36BB-0BFB-4A10-A375-D13B8E218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4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36BB-0BFB-4A10-A375-D13B8E218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13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36BB-0BFB-4A10-A375-D13B8E218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21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36BB-0BFB-4A10-A375-D13B8E218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69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36BB-0BFB-4A10-A375-D13B8E218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0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36BB-0BFB-4A10-A375-D13B8E218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83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36BB-0BFB-4A10-A375-D13B8E218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36BB-0BFB-4A10-A375-D13B8E218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00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36BB-0BFB-4A10-A375-D13B8E218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2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36BB-0BFB-4A10-A375-D13B8E218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86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36BB-0BFB-4A10-A375-D13B8E218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5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5/21/2021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636BB-0BFB-4A10-A375-D13B8E218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6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hyperlink" Target="https://algorithmia.com/blog/vertical-spotlight-machine-learning-for-healthcare-diagostics" TargetMode="Externa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1.xml"/><Relationship Id="rId7" Type="http://schemas.microsoft.com/office/2007/relationships/hdphoto" Target="../media/hdphoto5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Relationship Id="rId9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2.xml"/><Relationship Id="rId7" Type="http://schemas.microsoft.com/office/2007/relationships/hdphoto" Target="../media/hdphoto5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Relationship Id="rId9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3.xml"/><Relationship Id="rId7" Type="http://schemas.microsoft.com/office/2007/relationships/hdphoto" Target="../media/hdphoto5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Relationship Id="rId9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4.xml"/><Relationship Id="rId7" Type="http://schemas.microsoft.com/office/2007/relationships/hdphoto" Target="../media/hdphoto5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Relationship Id="rId9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5.xml"/><Relationship Id="rId7" Type="http://schemas.microsoft.com/office/2007/relationships/hdphoto" Target="../media/hdphoto5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Relationship Id="rId9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6.xml"/><Relationship Id="rId7" Type="http://schemas.microsoft.com/office/2007/relationships/hdphoto" Target="../media/hdphoto5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Relationship Id="rId9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23.png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5" Type="http://schemas.openxmlformats.org/officeDocument/2006/relationships/image" Target="../media/image22.png"/><Relationship Id="rId10" Type="http://schemas.microsoft.com/office/2007/relationships/hdphoto" Target="../media/hdphoto7.wdp"/><Relationship Id="rId19" Type="http://schemas.openxmlformats.org/officeDocument/2006/relationships/image" Target="../media/image26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5.png"/><Relationship Id="rId4" Type="http://schemas.microsoft.com/office/2007/relationships/hdphoto" Target="../media/hdphoto10.wdp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6.png"/><Relationship Id="rId4" Type="http://schemas.openxmlformats.org/officeDocument/2006/relationships/image" Target="../media/image35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3.wdp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3.wdp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7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.png"/><Relationship Id="rId5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8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5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hyperlink" Target="https://algorithmia.com/blog/vertical-spotlight-machine-learning-for-healthcare-diagostics" TargetMode="Externa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5459" y="1122363"/>
            <a:ext cx="10962042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Predictive Data Locality Optimization for Higher-Order Tensor Computations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459" y="3898783"/>
            <a:ext cx="10962042" cy="1655762"/>
          </a:xfrm>
        </p:spPr>
        <p:txBody>
          <a:bodyPr>
            <a:noAutofit/>
          </a:bodyPr>
          <a:lstStyle/>
          <a:p>
            <a:r>
              <a:rPr lang="en-US" sz="1800" dirty="0"/>
              <a:t>Tharindu R. </a:t>
            </a:r>
            <a:r>
              <a:rPr lang="en-US" sz="1800" dirty="0" smtClean="0"/>
              <a:t>Patabandi</a:t>
            </a:r>
            <a:r>
              <a:rPr lang="en-US" sz="1800" baseline="30000" dirty="0" smtClean="0"/>
              <a:t>1</a:t>
            </a:r>
            <a:r>
              <a:rPr lang="en-US" sz="1800" dirty="0" smtClean="0"/>
              <a:t>, </a:t>
            </a:r>
            <a:r>
              <a:rPr lang="en-US" sz="1800" dirty="0"/>
              <a:t>Anand </a:t>
            </a:r>
            <a:r>
              <a:rPr lang="en-US" sz="1800" dirty="0" smtClean="0"/>
              <a:t>Venkat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, </a:t>
            </a:r>
            <a:r>
              <a:rPr lang="en-US" sz="1800" dirty="0"/>
              <a:t>Abhishek </a:t>
            </a:r>
            <a:r>
              <a:rPr lang="en-US" sz="1800" dirty="0" smtClean="0"/>
              <a:t>Kulkarni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, Pushkar Ratnalikar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, </a:t>
            </a:r>
            <a:r>
              <a:rPr lang="en-US" sz="1800" dirty="0"/>
              <a:t>Mary </a:t>
            </a:r>
            <a:r>
              <a:rPr lang="en-US" sz="1800" dirty="0" smtClean="0"/>
              <a:t>Hall</a:t>
            </a:r>
            <a:r>
              <a:rPr lang="en-US" sz="1800" baseline="30000" dirty="0" smtClean="0"/>
              <a:t>1</a:t>
            </a:r>
            <a:r>
              <a:rPr lang="en-US" sz="1800" dirty="0" smtClean="0"/>
              <a:t>, </a:t>
            </a:r>
            <a:r>
              <a:rPr lang="en-US" sz="1800" dirty="0"/>
              <a:t>Justin </a:t>
            </a:r>
            <a:r>
              <a:rPr lang="en-US" sz="1800" dirty="0" smtClean="0"/>
              <a:t>Gottschlich</a:t>
            </a:r>
            <a:r>
              <a:rPr lang="en-US" sz="1800" baseline="30000" dirty="0" smtClean="0"/>
              <a:t>2</a:t>
            </a:r>
          </a:p>
          <a:p>
            <a:r>
              <a:rPr lang="en-US" sz="1800" dirty="0" smtClean="0"/>
              <a:t>1. University of Utah, 2. Intel</a:t>
            </a:r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/>
              <a:t>The </a:t>
            </a:r>
            <a:r>
              <a:rPr lang="en-US" sz="1800" dirty="0" smtClean="0"/>
              <a:t>5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</a:t>
            </a:r>
            <a:r>
              <a:rPr lang="en-US" sz="1800" dirty="0"/>
              <a:t>Annual Symposium on Machine </a:t>
            </a:r>
            <a:r>
              <a:rPr lang="en-US" sz="1800" dirty="0" smtClean="0"/>
              <a:t>Programming</a:t>
            </a:r>
          </a:p>
          <a:p>
            <a:r>
              <a:rPr lang="en-US" sz="1800" dirty="0" smtClean="0"/>
              <a:t>June 21, 2021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2184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81"/>
    </mc:Choice>
    <mc:Fallback xmlns="">
      <p:transition spd="slow" advTm="1158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3" t="-452" r="39072" b="-2"/>
          <a:stretch/>
        </p:blipFill>
        <p:spPr>
          <a:xfrm>
            <a:off x="10200094" y="1828003"/>
            <a:ext cx="1261867" cy="2290327"/>
          </a:xfrm>
          <a:prstGeom prst="rect">
            <a:avLst/>
          </a:prstGeom>
        </p:spPr>
      </p:pic>
      <p:pic>
        <p:nvPicPr>
          <p:cNvPr id="1026" name="Picture 2" descr=" 10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9038" y="2015837"/>
            <a:ext cx="3526479" cy="175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 Research and Applications</a:t>
            </a:r>
            <a:endParaRPr lang="en-US" dirty="0"/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  <p:sp>
        <p:nvSpPr>
          <p:cNvPr id="5" name="Slide Number Placeholder 4" descr="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</a:t>
            </a:r>
            <a:endParaRPr lang="en-US"/>
          </a:p>
        </p:txBody>
      </p:sp>
      <p:sp>
        <p:nvSpPr>
          <p:cNvPr id="6" name="TextBox 5" descr=" 6"/>
          <p:cNvSpPr txBox="1"/>
          <p:nvPr/>
        </p:nvSpPr>
        <p:spPr>
          <a:xfrm>
            <a:off x="838200" y="5907970"/>
            <a:ext cx="6718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https://</a:t>
            </a:r>
            <a:r>
              <a:rPr lang="en-US" sz="700" dirty="0" smtClean="0"/>
              <a:t>jpralves.net/post/2019/04/25/tesla-raises-the-bar-for-self-driving-carmakers.html</a:t>
            </a:r>
            <a:endParaRPr lang="en-US" sz="700" dirty="0" smtClean="0">
              <a:hlinkClick r:id="rId6"/>
            </a:endParaRPr>
          </a:p>
          <a:p>
            <a:r>
              <a:rPr lang="en-US" sz="700" dirty="0"/>
              <a:t>https://</a:t>
            </a:r>
            <a:r>
              <a:rPr lang="en-US" sz="700" dirty="0" smtClean="0"/>
              <a:t>hubblesite.org/contents/news-releases/2008/news-2008-16.html</a:t>
            </a:r>
          </a:p>
          <a:p>
            <a:r>
              <a:rPr lang="en-US" sz="700" dirty="0" smtClean="0"/>
              <a:t>Hu</a:t>
            </a:r>
            <a:r>
              <a:rPr lang="en-US" sz="700" dirty="0"/>
              <a:t>, X., Luo, W., Hu, J. et al. Brain </a:t>
            </a:r>
            <a:r>
              <a:rPr lang="en-US" sz="700" dirty="0" err="1"/>
              <a:t>SegNet</a:t>
            </a:r>
            <a:r>
              <a:rPr lang="en-US" sz="700" dirty="0"/>
              <a:t>: 3D local refinement network for brain lesion segmentation. BMC Med Imaging 20, 17 (2020). https://</a:t>
            </a:r>
            <a:r>
              <a:rPr lang="en-US" sz="700" dirty="0" smtClean="0"/>
              <a:t>doi.org/10.1186/s12880-020-0409-2</a:t>
            </a:r>
          </a:p>
          <a:p>
            <a:r>
              <a:rPr lang="en-US" sz="700" dirty="0"/>
              <a:t>https://www.wired.it/mobile/app/2019/07/11/google-translate-fotocamera</a:t>
            </a:r>
          </a:p>
        </p:txBody>
      </p:sp>
      <p:pic>
        <p:nvPicPr>
          <p:cNvPr id="1028" name="Picture 4" descr=" 102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71513" y="3627547"/>
            <a:ext cx="2434605" cy="182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 1030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4094" y="3603923"/>
            <a:ext cx="2512605" cy="186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 descr=" 13"/>
          <p:cNvSpPr txBox="1">
            <a:spLocks/>
          </p:cNvSpPr>
          <p:nvPr/>
        </p:nvSpPr>
        <p:spPr>
          <a:xfrm>
            <a:off x="838200" y="1825625"/>
            <a:ext cx="619259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ML research is at an exciting place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Convolutional Neural Networks (CNN) have become popular in computer vision and its numerous application  domains</a:t>
            </a:r>
          </a:p>
          <a:p>
            <a:pPr>
              <a:buChar char=" "/>
            </a:pPr>
            <a:r>
              <a:rPr lang="en-US" smtClean="0"/>
              <a:t>                              </a:t>
            </a:r>
            <a:r>
              <a:rPr lang="en-US" baseline="30000" smtClean="0"/>
              <a:t>   </a:t>
            </a:r>
            <a:endParaRPr lang="en-US" baseline="30000" dirty="0" smtClean="0"/>
          </a:p>
          <a:p>
            <a:pPr>
              <a:buChar char=" "/>
            </a:pPr>
            <a:r>
              <a:rPr lang="en-US" smtClean="0"/>
              <a:t>                                  </a:t>
            </a:r>
            <a:br>
              <a:rPr lang="en-US" smtClean="0"/>
            </a:br>
            <a:r>
              <a:rPr lang="en-US" smtClean="0"/>
              <a:t>         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7250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88"/>
    </mc:Choice>
    <mc:Fallback>
      <p:transition spd="slow" advTm="1368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 Research and Applications</a:t>
            </a:r>
            <a:endParaRPr lang="en-US" dirty="0"/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  <p:sp>
        <p:nvSpPr>
          <p:cNvPr id="5" name="Slide Number Placeholder 4" descr="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</a:t>
            </a:r>
            <a:endParaRPr lang="en-US"/>
          </a:p>
        </p:txBody>
      </p:sp>
      <p:sp>
        <p:nvSpPr>
          <p:cNvPr id="13" name="Content Placeholder 2" descr=" 13"/>
          <p:cNvSpPr txBox="1">
            <a:spLocks/>
          </p:cNvSpPr>
          <p:nvPr/>
        </p:nvSpPr>
        <p:spPr>
          <a:xfrm>
            <a:off x="838200" y="1825625"/>
            <a:ext cx="619259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ML research is at an exciting place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Convolutional Neural Networks (CNN) have become popular in computer vision and its numerous application  domains</a:t>
            </a:r>
          </a:p>
          <a:p>
            <a:pPr>
              <a:buChar char=" "/>
            </a:pPr>
            <a:r>
              <a:rPr lang="en-US" dirty="0" smtClean="0"/>
              <a:t>                              </a:t>
            </a:r>
            <a:r>
              <a:rPr lang="en-US" baseline="30000" dirty="0" smtClean="0"/>
              <a:t>   </a:t>
            </a:r>
            <a:endParaRPr lang="en-US" baseline="30000" dirty="0" smtClean="0"/>
          </a:p>
          <a:p>
            <a:pPr>
              <a:buChar char=" "/>
            </a:pPr>
            <a:r>
              <a:rPr lang="en-US" dirty="0" smtClean="0"/>
              <a:t>                                  </a:t>
            </a:r>
            <a:br>
              <a:rPr lang="en-US" dirty="0" smtClean="0"/>
            </a:br>
            <a:r>
              <a:rPr lang="en-US" dirty="0" smtClean="0"/>
              <a:t>         </a:t>
            </a:r>
            <a:endParaRPr lang="en-US" dirty="0" smtClean="0"/>
          </a:p>
        </p:txBody>
      </p:sp>
      <p:grpSp>
        <p:nvGrpSpPr>
          <p:cNvPr id="12" name="Group 11" descr=" 14"/>
          <p:cNvGrpSpPr/>
          <p:nvPr/>
        </p:nvGrpSpPr>
        <p:grpSpPr>
          <a:xfrm>
            <a:off x="6834958" y="1866660"/>
            <a:ext cx="5031974" cy="3916436"/>
            <a:chOff x="1006804" y="2821294"/>
            <a:chExt cx="4434930" cy="3535057"/>
          </a:xfrm>
        </p:grpSpPr>
        <p:grpSp>
          <p:nvGrpSpPr>
            <p:cNvPr id="14" name="Group 13"/>
            <p:cNvGrpSpPr/>
            <p:nvPr/>
          </p:nvGrpSpPr>
          <p:grpSpPr>
            <a:xfrm>
              <a:off x="1006804" y="2821294"/>
              <a:ext cx="4434930" cy="3535057"/>
              <a:chOff x="1006803" y="2826217"/>
              <a:chExt cx="4902094" cy="4189432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2364" y="4233017"/>
                <a:ext cx="4896533" cy="1390844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6803" y="2826217"/>
                <a:ext cx="4902094" cy="1419423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6803" y="5615279"/>
                <a:ext cx="4677428" cy="1400370"/>
              </a:xfrm>
              <a:prstGeom prst="rect">
                <a:avLst/>
              </a:prstGeom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3847969" y="3147214"/>
              <a:ext cx="607913" cy="2500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forward</a:t>
              </a:r>
              <a:endParaRPr lang="en-US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09257" y="4323173"/>
              <a:ext cx="707927" cy="2500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backward</a:t>
              </a:r>
              <a:endParaRPr lang="en-US" sz="1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47969" y="5414218"/>
              <a:ext cx="972442" cy="2500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weight update</a:t>
              </a:r>
              <a:endParaRPr lang="en-US" sz="12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44947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88"/>
    </mc:Choice>
    <mc:Fallback>
      <p:transition spd="slow" advTm="13688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 Research and Applications</a:t>
            </a:r>
            <a:endParaRPr lang="en-US" dirty="0"/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  <p:sp>
        <p:nvSpPr>
          <p:cNvPr id="5" name="Slide Number Placeholder 4" descr="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</a:t>
            </a:r>
            <a:endParaRPr lang="en-US"/>
          </a:p>
        </p:txBody>
      </p:sp>
      <p:sp>
        <p:nvSpPr>
          <p:cNvPr id="13" name="Content Placeholder 2" descr=" 13"/>
          <p:cNvSpPr txBox="1">
            <a:spLocks/>
          </p:cNvSpPr>
          <p:nvPr/>
        </p:nvSpPr>
        <p:spPr>
          <a:xfrm>
            <a:off x="838200" y="1825625"/>
            <a:ext cx="619259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ML research is at an exciting place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Convolutional Neural Networks (CNN) have become popular in computer vision and its numerous application  domains</a:t>
            </a:r>
          </a:p>
          <a:p>
            <a:pPr>
              <a:buChar char=" "/>
            </a:pPr>
            <a:r>
              <a:rPr lang="en-US" smtClean="0"/>
              <a:t>                              </a:t>
            </a:r>
            <a:r>
              <a:rPr lang="en-US" baseline="30000" smtClean="0"/>
              <a:t>   </a:t>
            </a:r>
            <a:endParaRPr lang="en-US" baseline="30000" dirty="0" smtClean="0"/>
          </a:p>
          <a:p>
            <a:pPr>
              <a:buChar char=" "/>
            </a:pPr>
            <a:r>
              <a:rPr lang="en-US" smtClean="0"/>
              <a:t>                                  </a:t>
            </a:r>
            <a:br>
              <a:rPr lang="en-US" smtClean="0"/>
            </a:br>
            <a:r>
              <a:rPr lang="en-US" smtClean="0"/>
              <a:t>         </a:t>
            </a:r>
            <a:endParaRPr lang="en-US" dirty="0" smtClean="0"/>
          </a:p>
        </p:txBody>
      </p:sp>
      <p:grpSp>
        <p:nvGrpSpPr>
          <p:cNvPr id="12" name="Group 11" descr=" 14"/>
          <p:cNvGrpSpPr/>
          <p:nvPr/>
        </p:nvGrpSpPr>
        <p:grpSpPr>
          <a:xfrm>
            <a:off x="6834958" y="1866660"/>
            <a:ext cx="5031974" cy="3916436"/>
            <a:chOff x="1006804" y="2821294"/>
            <a:chExt cx="4434930" cy="3535057"/>
          </a:xfrm>
        </p:grpSpPr>
        <p:grpSp>
          <p:nvGrpSpPr>
            <p:cNvPr id="14" name="Group 13"/>
            <p:cNvGrpSpPr/>
            <p:nvPr/>
          </p:nvGrpSpPr>
          <p:grpSpPr>
            <a:xfrm>
              <a:off x="1006804" y="2821294"/>
              <a:ext cx="4434930" cy="3535057"/>
              <a:chOff x="1006803" y="2826217"/>
              <a:chExt cx="4902094" cy="4189432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2364" y="4233017"/>
                <a:ext cx="4896533" cy="1390844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6803" y="2826217"/>
                <a:ext cx="4902094" cy="1419423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6803" y="5615279"/>
                <a:ext cx="4677428" cy="1400370"/>
              </a:xfrm>
              <a:prstGeom prst="rect">
                <a:avLst/>
              </a:prstGeom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3847969" y="3147214"/>
              <a:ext cx="607913" cy="2500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forward</a:t>
              </a:r>
              <a:endParaRPr lang="en-US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09257" y="4323173"/>
              <a:ext cx="707927" cy="2500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backward</a:t>
              </a:r>
              <a:endParaRPr lang="en-US" sz="1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47969" y="5414218"/>
              <a:ext cx="972442" cy="2500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weight update</a:t>
              </a:r>
              <a:endParaRPr lang="en-US" sz="1200" dirty="0"/>
            </a:p>
          </p:txBody>
        </p:sp>
      </p:grpSp>
      <p:sp>
        <p:nvSpPr>
          <p:cNvPr id="21" name="Right Arrow 20" descr=" 3"/>
          <p:cNvSpPr/>
          <p:nvPr/>
        </p:nvSpPr>
        <p:spPr>
          <a:xfrm>
            <a:off x="6867264" y="2809957"/>
            <a:ext cx="721748" cy="33158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08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88"/>
    </mc:Choice>
    <mc:Fallback>
      <p:transition spd="slow" advTm="13688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 Research and Applications</a:t>
            </a:r>
            <a:endParaRPr lang="en-US" dirty="0"/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  <p:sp>
        <p:nvSpPr>
          <p:cNvPr id="5" name="Slide Number Placeholder 4" descr="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</a:t>
            </a:r>
            <a:endParaRPr lang="en-US"/>
          </a:p>
        </p:txBody>
      </p:sp>
      <p:sp>
        <p:nvSpPr>
          <p:cNvPr id="13" name="Content Placeholder 2" descr=" 13"/>
          <p:cNvSpPr txBox="1">
            <a:spLocks/>
          </p:cNvSpPr>
          <p:nvPr/>
        </p:nvSpPr>
        <p:spPr>
          <a:xfrm>
            <a:off x="838200" y="1825625"/>
            <a:ext cx="619259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ML research is at an exciting place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Convolutional Neural Networks (CNN) have become popular in computer vision and its numerous application  domains</a:t>
            </a:r>
          </a:p>
          <a:p>
            <a:pPr>
              <a:buChar char=" "/>
            </a:pPr>
            <a:r>
              <a:rPr lang="en-US" smtClean="0"/>
              <a:t>                              </a:t>
            </a:r>
            <a:r>
              <a:rPr lang="en-US" baseline="30000" smtClean="0"/>
              <a:t>   </a:t>
            </a:r>
            <a:endParaRPr lang="en-US" baseline="30000" dirty="0" smtClean="0"/>
          </a:p>
          <a:p>
            <a:pPr>
              <a:buChar char=" "/>
            </a:pPr>
            <a:r>
              <a:rPr lang="en-US" smtClean="0"/>
              <a:t>                                  </a:t>
            </a:r>
            <a:br>
              <a:rPr lang="en-US" smtClean="0"/>
            </a:br>
            <a:r>
              <a:rPr lang="en-US" smtClean="0"/>
              <a:t>         </a:t>
            </a:r>
            <a:endParaRPr lang="en-US" dirty="0" smtClean="0"/>
          </a:p>
        </p:txBody>
      </p:sp>
      <p:grpSp>
        <p:nvGrpSpPr>
          <p:cNvPr id="12" name="Group 11" descr=" 14"/>
          <p:cNvGrpSpPr/>
          <p:nvPr/>
        </p:nvGrpSpPr>
        <p:grpSpPr>
          <a:xfrm>
            <a:off x="6834958" y="1866660"/>
            <a:ext cx="5031974" cy="3916436"/>
            <a:chOff x="1006804" y="2821294"/>
            <a:chExt cx="4434930" cy="3535057"/>
          </a:xfrm>
        </p:grpSpPr>
        <p:grpSp>
          <p:nvGrpSpPr>
            <p:cNvPr id="14" name="Group 13"/>
            <p:cNvGrpSpPr/>
            <p:nvPr/>
          </p:nvGrpSpPr>
          <p:grpSpPr>
            <a:xfrm>
              <a:off x="1006804" y="2821294"/>
              <a:ext cx="4434930" cy="3535057"/>
              <a:chOff x="1006803" y="2826217"/>
              <a:chExt cx="4902094" cy="4189432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2364" y="4233017"/>
                <a:ext cx="4896533" cy="1390844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6803" y="2826217"/>
                <a:ext cx="4902094" cy="1419423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6803" y="5615279"/>
                <a:ext cx="4677428" cy="1400370"/>
              </a:xfrm>
              <a:prstGeom prst="rect">
                <a:avLst/>
              </a:prstGeom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3847969" y="3147214"/>
              <a:ext cx="607913" cy="2500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forward</a:t>
              </a:r>
              <a:endParaRPr lang="en-US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09257" y="4323173"/>
              <a:ext cx="707927" cy="2500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backward</a:t>
              </a:r>
              <a:endParaRPr lang="en-US" sz="1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47969" y="5414218"/>
              <a:ext cx="972442" cy="2500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weight update</a:t>
              </a:r>
              <a:endParaRPr lang="en-US" sz="1200" dirty="0"/>
            </a:p>
          </p:txBody>
        </p:sp>
      </p:grpSp>
      <p:sp>
        <p:nvSpPr>
          <p:cNvPr id="22" name="Right Arrow 21" descr=" 22"/>
          <p:cNvSpPr/>
          <p:nvPr/>
        </p:nvSpPr>
        <p:spPr>
          <a:xfrm>
            <a:off x="6588153" y="4059946"/>
            <a:ext cx="721748" cy="33158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3035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88"/>
    </mc:Choice>
    <mc:Fallback>
      <p:transition spd="slow" advTm="13688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 Research and Applications</a:t>
            </a:r>
            <a:endParaRPr lang="en-US" dirty="0"/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  <p:sp>
        <p:nvSpPr>
          <p:cNvPr id="5" name="Slide Number Placeholder 4" descr="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</a:t>
            </a:r>
            <a:endParaRPr lang="en-US"/>
          </a:p>
        </p:txBody>
      </p:sp>
      <p:sp>
        <p:nvSpPr>
          <p:cNvPr id="13" name="Content Placeholder 2" descr=" 13"/>
          <p:cNvSpPr txBox="1">
            <a:spLocks/>
          </p:cNvSpPr>
          <p:nvPr/>
        </p:nvSpPr>
        <p:spPr>
          <a:xfrm>
            <a:off x="838200" y="1825625"/>
            <a:ext cx="619259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ML research is at an exciting place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Convolutional Neural Networks (CNN) have become popular in computer vision and its numerous application  domains</a:t>
            </a:r>
          </a:p>
          <a:p>
            <a:pPr>
              <a:buChar char=" "/>
            </a:pPr>
            <a:r>
              <a:rPr lang="en-US" smtClean="0"/>
              <a:t>                              </a:t>
            </a:r>
            <a:r>
              <a:rPr lang="en-US" baseline="30000" smtClean="0"/>
              <a:t>   </a:t>
            </a:r>
            <a:endParaRPr lang="en-US" baseline="30000" dirty="0" smtClean="0"/>
          </a:p>
          <a:p>
            <a:pPr>
              <a:buChar char=" "/>
            </a:pPr>
            <a:r>
              <a:rPr lang="en-US" smtClean="0"/>
              <a:t>                                  </a:t>
            </a:r>
            <a:br>
              <a:rPr lang="en-US" smtClean="0"/>
            </a:br>
            <a:r>
              <a:rPr lang="en-US" smtClean="0"/>
              <a:t>         </a:t>
            </a:r>
            <a:endParaRPr lang="en-US" dirty="0" smtClean="0"/>
          </a:p>
        </p:txBody>
      </p:sp>
      <p:grpSp>
        <p:nvGrpSpPr>
          <p:cNvPr id="12" name="Group 11" descr=" 14"/>
          <p:cNvGrpSpPr/>
          <p:nvPr/>
        </p:nvGrpSpPr>
        <p:grpSpPr>
          <a:xfrm>
            <a:off x="6834958" y="1866660"/>
            <a:ext cx="5031974" cy="3916436"/>
            <a:chOff x="1006804" y="2821294"/>
            <a:chExt cx="4434930" cy="3535057"/>
          </a:xfrm>
        </p:grpSpPr>
        <p:grpSp>
          <p:nvGrpSpPr>
            <p:cNvPr id="14" name="Group 13"/>
            <p:cNvGrpSpPr/>
            <p:nvPr/>
          </p:nvGrpSpPr>
          <p:grpSpPr>
            <a:xfrm>
              <a:off x="1006804" y="2821294"/>
              <a:ext cx="4434930" cy="3535057"/>
              <a:chOff x="1006803" y="2826217"/>
              <a:chExt cx="4902094" cy="4189432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2364" y="4233017"/>
                <a:ext cx="4896533" cy="1390844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6803" y="2826217"/>
                <a:ext cx="4902094" cy="1419423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6803" y="5615279"/>
                <a:ext cx="4677428" cy="1400370"/>
              </a:xfrm>
              <a:prstGeom prst="rect">
                <a:avLst/>
              </a:prstGeom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3847969" y="3147214"/>
              <a:ext cx="607913" cy="2500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forward</a:t>
              </a:r>
              <a:endParaRPr lang="en-US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09257" y="4323173"/>
              <a:ext cx="707927" cy="2500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backward</a:t>
              </a:r>
              <a:endParaRPr lang="en-US" sz="1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47969" y="5414218"/>
              <a:ext cx="972442" cy="2500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weight update</a:t>
              </a:r>
              <a:endParaRPr lang="en-US" sz="1200" dirty="0"/>
            </a:p>
          </p:txBody>
        </p:sp>
      </p:grpSp>
      <p:sp>
        <p:nvSpPr>
          <p:cNvPr id="21" name="Right Arrow 20" descr=" 23"/>
          <p:cNvSpPr/>
          <p:nvPr/>
        </p:nvSpPr>
        <p:spPr>
          <a:xfrm>
            <a:off x="6588153" y="5419098"/>
            <a:ext cx="721748" cy="33158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2963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88"/>
    </mc:Choice>
    <mc:Fallback>
      <p:transition spd="slow" advTm="13688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 Research and Applications</a:t>
            </a:r>
            <a:endParaRPr lang="en-US" dirty="0"/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  <p:sp>
        <p:nvSpPr>
          <p:cNvPr id="5" name="Slide Number Placeholder 4" descr="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</a:t>
            </a:r>
            <a:endParaRPr lang="en-US"/>
          </a:p>
        </p:txBody>
      </p:sp>
      <p:sp>
        <p:nvSpPr>
          <p:cNvPr id="13" name="Content Placeholder 2" descr=" 13"/>
          <p:cNvSpPr txBox="1">
            <a:spLocks/>
          </p:cNvSpPr>
          <p:nvPr/>
        </p:nvSpPr>
        <p:spPr>
          <a:xfrm>
            <a:off x="838200" y="1825625"/>
            <a:ext cx="619259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ML research is at an exciting place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Convolutional Neural Networks (CNN) have become popular in computer vision and its numerous application  domains</a:t>
            </a:r>
          </a:p>
          <a:p>
            <a:pPr>
              <a:buClr>
                <a:srgbClr val="000000"/>
              </a:buClr>
              <a:buSzPts val="2800"/>
            </a:pPr>
            <a:r>
              <a:rPr lang="en-US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&gt;90% time spent on Convolution</a:t>
            </a:r>
            <a:r>
              <a:rPr lang="en-US" baseline="30000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[1]</a:t>
            </a:r>
          </a:p>
          <a:p>
            <a:pPr>
              <a:buChar char=" "/>
            </a:pPr>
            <a:r>
              <a:rPr lang="en-US" smtClean="0"/>
              <a:t>                                  </a:t>
            </a:r>
            <a:br>
              <a:rPr lang="en-US" smtClean="0"/>
            </a:br>
            <a:r>
              <a:rPr lang="en-US" smtClean="0"/>
              <a:t>         </a:t>
            </a:r>
            <a:endParaRPr lang="en-US" dirty="0" smtClean="0"/>
          </a:p>
        </p:txBody>
      </p:sp>
      <p:grpSp>
        <p:nvGrpSpPr>
          <p:cNvPr id="12" name="Group 11" descr=" 14"/>
          <p:cNvGrpSpPr/>
          <p:nvPr/>
        </p:nvGrpSpPr>
        <p:grpSpPr>
          <a:xfrm>
            <a:off x="6834958" y="1866660"/>
            <a:ext cx="5031974" cy="3916436"/>
            <a:chOff x="1006804" y="2821294"/>
            <a:chExt cx="4434930" cy="3535057"/>
          </a:xfrm>
        </p:grpSpPr>
        <p:grpSp>
          <p:nvGrpSpPr>
            <p:cNvPr id="14" name="Group 13"/>
            <p:cNvGrpSpPr/>
            <p:nvPr/>
          </p:nvGrpSpPr>
          <p:grpSpPr>
            <a:xfrm>
              <a:off x="1006804" y="2821294"/>
              <a:ext cx="4434930" cy="3535057"/>
              <a:chOff x="1006803" y="2826217"/>
              <a:chExt cx="4902094" cy="4189432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2364" y="4233017"/>
                <a:ext cx="4896533" cy="1390844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6803" y="2826217"/>
                <a:ext cx="4902094" cy="1419423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6803" y="5615279"/>
                <a:ext cx="4677428" cy="1400370"/>
              </a:xfrm>
              <a:prstGeom prst="rect">
                <a:avLst/>
              </a:prstGeom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3847969" y="3147214"/>
              <a:ext cx="607913" cy="2500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forward</a:t>
              </a:r>
              <a:endParaRPr lang="en-US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09257" y="4323173"/>
              <a:ext cx="707927" cy="2500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backward</a:t>
              </a:r>
              <a:endParaRPr lang="en-US" sz="1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47969" y="5414218"/>
              <a:ext cx="972442" cy="2500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weight update</a:t>
              </a:r>
              <a:endParaRPr lang="en-US" sz="1200" dirty="0"/>
            </a:p>
          </p:txBody>
        </p:sp>
      </p:grpSp>
      <p:sp>
        <p:nvSpPr>
          <p:cNvPr id="22" name="TextBox 21" descr=" 9"/>
          <p:cNvSpPr txBox="1"/>
          <p:nvPr/>
        </p:nvSpPr>
        <p:spPr>
          <a:xfrm>
            <a:off x="723519" y="6073848"/>
            <a:ext cx="642195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/>
              <a:t>[1] Cong</a:t>
            </a:r>
            <a:r>
              <a:rPr lang="en-US" sz="700" dirty="0"/>
              <a:t>, Jason, and </a:t>
            </a:r>
            <a:r>
              <a:rPr lang="en-US" sz="700" dirty="0" err="1"/>
              <a:t>Bingjun</a:t>
            </a:r>
            <a:r>
              <a:rPr lang="en-US" sz="700" dirty="0"/>
              <a:t> Xiao. "Minimizing computation in convolutional neural networks." International conference on artificial neural networks. Springer, Cham, 2014.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1860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88"/>
    </mc:Choice>
    <mc:Fallback>
      <p:transition spd="slow" advTm="13688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 Research and Applications</a:t>
            </a:r>
            <a:endParaRPr lang="en-US" dirty="0"/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  <p:sp>
        <p:nvSpPr>
          <p:cNvPr id="5" name="Slide Number Placeholder 4" descr="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</a:t>
            </a:r>
            <a:endParaRPr lang="en-US"/>
          </a:p>
        </p:txBody>
      </p:sp>
      <p:sp>
        <p:nvSpPr>
          <p:cNvPr id="13" name="Content Placeholder 2" descr=" 13"/>
          <p:cNvSpPr txBox="1">
            <a:spLocks/>
          </p:cNvSpPr>
          <p:nvPr/>
        </p:nvSpPr>
        <p:spPr>
          <a:xfrm>
            <a:off x="838200" y="1825625"/>
            <a:ext cx="619259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ML research is at an exciting place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Convolutional Neural Networks (CNN) have become popular in computer vision and its numerous application  domains</a:t>
            </a:r>
          </a:p>
          <a:p>
            <a:pPr>
              <a:buClr>
                <a:srgbClr val="000000"/>
              </a:buClr>
              <a:buSzPts val="2800"/>
            </a:pPr>
            <a:r>
              <a:rPr lang="en-US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&gt;90% time spent on Convolution</a:t>
            </a:r>
            <a:r>
              <a:rPr lang="en-US" baseline="30000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[1]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Efficient CNN implementations are important</a:t>
            </a:r>
            <a:endParaRPr lang="en-US" dirty="0" smtClean="0"/>
          </a:p>
        </p:txBody>
      </p:sp>
      <p:grpSp>
        <p:nvGrpSpPr>
          <p:cNvPr id="12" name="Group 11" descr=" 14"/>
          <p:cNvGrpSpPr/>
          <p:nvPr/>
        </p:nvGrpSpPr>
        <p:grpSpPr>
          <a:xfrm>
            <a:off x="6834958" y="1866660"/>
            <a:ext cx="5031974" cy="3916436"/>
            <a:chOff x="1006804" y="2821294"/>
            <a:chExt cx="4434930" cy="3535057"/>
          </a:xfrm>
        </p:grpSpPr>
        <p:grpSp>
          <p:nvGrpSpPr>
            <p:cNvPr id="14" name="Group 13"/>
            <p:cNvGrpSpPr/>
            <p:nvPr/>
          </p:nvGrpSpPr>
          <p:grpSpPr>
            <a:xfrm>
              <a:off x="1006804" y="2821294"/>
              <a:ext cx="4434930" cy="3535057"/>
              <a:chOff x="1006803" y="2826217"/>
              <a:chExt cx="4902094" cy="4189432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2364" y="4233017"/>
                <a:ext cx="4896533" cy="1390844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6803" y="2826217"/>
                <a:ext cx="4902094" cy="1419423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6803" y="5615279"/>
                <a:ext cx="4677428" cy="1400370"/>
              </a:xfrm>
              <a:prstGeom prst="rect">
                <a:avLst/>
              </a:prstGeom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3847969" y="3147214"/>
              <a:ext cx="607913" cy="2500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forward</a:t>
              </a:r>
              <a:endParaRPr lang="en-US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09257" y="4323173"/>
              <a:ext cx="707927" cy="2500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backward</a:t>
              </a:r>
              <a:endParaRPr lang="en-US" sz="1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47969" y="5414218"/>
              <a:ext cx="972442" cy="2500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weight update</a:t>
              </a:r>
              <a:endParaRPr lang="en-US" sz="1200" dirty="0"/>
            </a:p>
          </p:txBody>
        </p:sp>
      </p:grpSp>
      <p:sp>
        <p:nvSpPr>
          <p:cNvPr id="22" name="TextBox 21" descr=" 9"/>
          <p:cNvSpPr txBox="1"/>
          <p:nvPr/>
        </p:nvSpPr>
        <p:spPr>
          <a:xfrm>
            <a:off x="723519" y="6073848"/>
            <a:ext cx="642195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/>
              <a:t>[1] Cong</a:t>
            </a:r>
            <a:r>
              <a:rPr lang="en-US" sz="700" dirty="0"/>
              <a:t>, Jason, and </a:t>
            </a:r>
            <a:r>
              <a:rPr lang="en-US" sz="700" dirty="0" err="1"/>
              <a:t>Bingjun</a:t>
            </a:r>
            <a:r>
              <a:rPr lang="en-US" sz="700" dirty="0"/>
              <a:t> Xiao. "Minimizing computation in convolutional neural networks." International conference on artificial neural networks. Springer, Cham, 2014.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1403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88"/>
    </mc:Choice>
    <mc:Fallback>
      <p:transition spd="slow" advTm="13688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Efficient Implementation of Convolution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Library based implementations</a:t>
            </a:r>
          </a:p>
          <a:p>
            <a:pPr lvl="1"/>
            <a:r>
              <a:rPr lang="en-US" sz="1800" dirty="0" smtClean="0"/>
              <a:t>optimization primitives that would replace (parts of) operators in the network with pre-tuned kernels</a:t>
            </a:r>
          </a:p>
          <a:p>
            <a:pPr lvl="1"/>
            <a:r>
              <a:rPr lang="en-US" sz="1800" dirty="0" smtClean="0"/>
              <a:t>GEMM (im2col,..), FFT, Winograd, direct formulations</a:t>
            </a:r>
          </a:p>
          <a:p>
            <a:r>
              <a:rPr lang="en-US" dirty="0" smtClean="0"/>
              <a:t>Compiler driven implementations are becoming popular</a:t>
            </a:r>
          </a:p>
          <a:p>
            <a:pPr lvl="1"/>
            <a:r>
              <a:rPr lang="en-US" sz="1800" dirty="0" smtClean="0"/>
              <a:t>Flexibility and modular optimization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4</a:t>
            </a:r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1382914" y="3367042"/>
            <a:ext cx="10114883" cy="3354433"/>
            <a:chOff x="2621883" y="3367042"/>
            <a:chExt cx="10114883" cy="3354433"/>
          </a:xfrm>
        </p:grpSpPr>
        <p:grpSp>
          <p:nvGrpSpPr>
            <p:cNvPr id="10" name="Group 9"/>
            <p:cNvGrpSpPr/>
            <p:nvPr/>
          </p:nvGrpSpPr>
          <p:grpSpPr>
            <a:xfrm>
              <a:off x="7291610" y="3367042"/>
              <a:ext cx="532637" cy="686301"/>
              <a:chOff x="7280901" y="4159865"/>
              <a:chExt cx="746568" cy="1058117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80901" y="4159865"/>
                <a:ext cx="736957" cy="584653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0512" y="4744518"/>
                <a:ext cx="736957" cy="473464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/>
            <p:nvPr/>
          </p:nvGrpSpPr>
          <p:grpSpPr>
            <a:xfrm>
              <a:off x="2621883" y="3866773"/>
              <a:ext cx="1543223" cy="1044627"/>
              <a:chOff x="4950528" y="3917573"/>
              <a:chExt cx="1543223" cy="1044627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0138" y="4440991"/>
                <a:ext cx="1524003" cy="521209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0528" y="3917573"/>
                <a:ext cx="489404" cy="523418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49542" y="3917573"/>
                <a:ext cx="594043" cy="594043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3195" y="3994316"/>
                <a:ext cx="440556" cy="440556"/>
              </a:xfrm>
              <a:prstGeom prst="rect">
                <a:avLst/>
              </a:prstGeom>
            </p:spPr>
          </p:pic>
        </p:grp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1467" y="5700560"/>
              <a:ext cx="1055176" cy="792263"/>
            </a:xfrm>
            <a:prstGeom prst="rect">
              <a:avLst/>
            </a:prstGeom>
          </p:spPr>
        </p:pic>
        <p:grpSp>
          <p:nvGrpSpPr>
            <p:cNvPr id="32" name="Group 31"/>
            <p:cNvGrpSpPr/>
            <p:nvPr/>
          </p:nvGrpSpPr>
          <p:grpSpPr>
            <a:xfrm>
              <a:off x="8762709" y="3367042"/>
              <a:ext cx="2048069" cy="1357813"/>
              <a:chOff x="8762709" y="3367042"/>
              <a:chExt cx="2048069" cy="1357813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57509" y="3367042"/>
                <a:ext cx="1653269" cy="1357813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8762709" y="3914844"/>
                <a:ext cx="755015" cy="27699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/>
                  <a:t>nvcc/PTX</a:t>
                </a:r>
                <a:endParaRPr lang="en-US" sz="1200" dirty="0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8847857" y="4400052"/>
              <a:ext cx="2854807" cy="1055450"/>
              <a:chOff x="8847857" y="4400052"/>
              <a:chExt cx="2854807" cy="1055450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9442678" y="4400052"/>
                <a:ext cx="2259986" cy="1055450"/>
                <a:chOff x="8610600" y="4883764"/>
                <a:chExt cx="2259986" cy="1055450"/>
              </a:xfrm>
            </p:grpSpPr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359239" y="4883764"/>
                  <a:ext cx="1511347" cy="982879"/>
                </a:xfrm>
                <a:prstGeom prst="rect">
                  <a:avLst/>
                </a:prstGeom>
              </p:spPr>
            </p:pic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10600" y="5086893"/>
                  <a:ext cx="951294" cy="852321"/>
                </a:xfrm>
                <a:prstGeom prst="rect">
                  <a:avLst/>
                </a:prstGeom>
              </p:spPr>
            </p:pic>
          </p:grpSp>
          <p:sp>
            <p:nvSpPr>
              <p:cNvPr id="26" name="TextBox 25"/>
              <p:cNvSpPr txBox="1"/>
              <p:nvPr/>
            </p:nvSpPr>
            <p:spPr>
              <a:xfrm>
                <a:off x="8847857" y="4623976"/>
                <a:ext cx="779102" cy="30777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ICC</a:t>
                </a:r>
                <a:endParaRPr lang="en-US" sz="1400" dirty="0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7122154" y="4120812"/>
              <a:ext cx="916841" cy="1057156"/>
              <a:chOff x="6874190" y="4565286"/>
              <a:chExt cx="916841" cy="1057156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4190" y="4565286"/>
                <a:ext cx="916841" cy="802236"/>
              </a:xfrm>
              <a:prstGeom prst="rect">
                <a:avLst/>
              </a:prstGeom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7031297" y="5360832"/>
                <a:ext cx="691215" cy="26161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OneDNN</a:t>
                </a:r>
                <a:endParaRPr lang="en-US" sz="1100" dirty="0"/>
              </a:p>
            </p:txBody>
          </p:sp>
        </p:grpSp>
        <p:cxnSp>
          <p:nvCxnSpPr>
            <p:cNvPr id="49" name="Curved Connector 48"/>
            <p:cNvCxnSpPr>
              <a:stCxn id="7" idx="2"/>
              <a:endCxn id="64" idx="1"/>
            </p:cNvCxnSpPr>
            <p:nvPr/>
          </p:nvCxnSpPr>
          <p:spPr>
            <a:xfrm rot="16200000" flipH="1">
              <a:off x="3202286" y="5102609"/>
              <a:ext cx="1151015" cy="768596"/>
            </a:xfrm>
            <a:prstGeom prst="curved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6" idx="3"/>
              <a:endCxn id="25" idx="1"/>
            </p:cNvCxnSpPr>
            <p:nvPr/>
          </p:nvCxnSpPr>
          <p:spPr>
            <a:xfrm>
              <a:off x="7824247" y="3899797"/>
              <a:ext cx="938462" cy="15354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17" idx="3"/>
              <a:endCxn id="26" idx="1"/>
            </p:cNvCxnSpPr>
            <p:nvPr/>
          </p:nvCxnSpPr>
          <p:spPr>
            <a:xfrm>
              <a:off x="8038995" y="4521930"/>
              <a:ext cx="808862" cy="25593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21" idx="3"/>
              <a:endCxn id="14" idx="1"/>
            </p:cNvCxnSpPr>
            <p:nvPr/>
          </p:nvCxnSpPr>
          <p:spPr>
            <a:xfrm flipV="1">
              <a:off x="8686643" y="5029342"/>
              <a:ext cx="756035" cy="10673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21" idx="3"/>
              <a:endCxn id="18" idx="1"/>
            </p:cNvCxnSpPr>
            <p:nvPr/>
          </p:nvCxnSpPr>
          <p:spPr>
            <a:xfrm>
              <a:off x="8686643" y="6096692"/>
              <a:ext cx="639682" cy="1587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ounded Rectangle 67"/>
            <p:cNvSpPr/>
            <p:nvPr/>
          </p:nvSpPr>
          <p:spPr>
            <a:xfrm>
              <a:off x="7054456" y="3367042"/>
              <a:ext cx="1113432" cy="194160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Arrow Connector 74"/>
            <p:cNvCxnSpPr>
              <a:endCxn id="68" idx="1"/>
            </p:cNvCxnSpPr>
            <p:nvPr/>
          </p:nvCxnSpPr>
          <p:spPr>
            <a:xfrm flipV="1">
              <a:off x="4386896" y="4337844"/>
              <a:ext cx="2667560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urved Connector 78"/>
            <p:cNvCxnSpPr>
              <a:endCxn id="68" idx="1"/>
            </p:cNvCxnSpPr>
            <p:nvPr/>
          </p:nvCxnSpPr>
          <p:spPr>
            <a:xfrm rot="5400000" flipH="1" flipV="1">
              <a:off x="6092987" y="4944337"/>
              <a:ext cx="1567961" cy="354977"/>
            </a:xfrm>
            <a:prstGeom prst="curvedConnector2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64" idx="3"/>
              <a:endCxn id="21" idx="1"/>
            </p:cNvCxnSpPr>
            <p:nvPr/>
          </p:nvCxnSpPr>
          <p:spPr>
            <a:xfrm>
              <a:off x="6659656" y="6062415"/>
              <a:ext cx="971811" cy="3427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urved Connector 91"/>
            <p:cNvCxnSpPr>
              <a:stCxn id="64" idx="3"/>
              <a:endCxn id="25" idx="1"/>
            </p:cNvCxnSpPr>
            <p:nvPr/>
          </p:nvCxnSpPr>
          <p:spPr>
            <a:xfrm flipV="1">
              <a:off x="6659656" y="4053344"/>
              <a:ext cx="2103053" cy="2009071"/>
            </a:xfrm>
            <a:prstGeom prst="curvedConnector3">
              <a:avLst>
                <a:gd name="adj1" fmla="val 75172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urved Connector 94"/>
            <p:cNvCxnSpPr>
              <a:stCxn id="64" idx="3"/>
              <a:endCxn id="26" idx="1"/>
            </p:cNvCxnSpPr>
            <p:nvPr/>
          </p:nvCxnSpPr>
          <p:spPr>
            <a:xfrm flipV="1">
              <a:off x="6659656" y="4777865"/>
              <a:ext cx="2188201" cy="1284550"/>
            </a:xfrm>
            <a:prstGeom prst="curvedConnector3">
              <a:avLst>
                <a:gd name="adj1" fmla="val 82111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0" name="Group 109"/>
            <p:cNvGrpSpPr/>
            <p:nvPr/>
          </p:nvGrpSpPr>
          <p:grpSpPr>
            <a:xfrm>
              <a:off x="4162091" y="4904721"/>
              <a:ext cx="2521280" cy="1816754"/>
              <a:chOff x="4162091" y="4904721"/>
              <a:chExt cx="2521280" cy="1816754"/>
            </a:xfrm>
          </p:grpSpPr>
          <p:sp>
            <p:nvSpPr>
              <p:cNvPr id="98" name="TextBox 97"/>
              <p:cNvSpPr txBox="1"/>
              <p:nvPr/>
            </p:nvSpPr>
            <p:spPr>
              <a:xfrm>
                <a:off x="4191258" y="4904721"/>
                <a:ext cx="5662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/>
                  <a:t>HLO</a:t>
                </a:r>
              </a:p>
              <a:p>
                <a:pPr algn="ctr"/>
                <a:r>
                  <a:rPr lang="en-US" sz="1200" dirty="0"/>
                  <a:t>G</a:t>
                </a:r>
                <a:r>
                  <a:rPr lang="en-US" sz="1200" dirty="0" smtClean="0"/>
                  <a:t>raph</a:t>
                </a:r>
                <a:endParaRPr lang="en-US" sz="1200" dirty="0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5303253" y="4921804"/>
                <a:ext cx="8149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/>
                  <a:t>Loop</a:t>
                </a:r>
              </a:p>
              <a:p>
                <a:pPr algn="ctr"/>
                <a:r>
                  <a:rPr lang="en-US" sz="1200" dirty="0" smtClean="0"/>
                  <a:t>Transform</a:t>
                </a:r>
                <a:endParaRPr lang="en-US" sz="1200" dirty="0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6032231" y="4935409"/>
                <a:ext cx="6511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/>
                  <a:t>Arch.</a:t>
                </a:r>
              </a:p>
              <a:p>
                <a:pPr algn="ctr"/>
                <a:r>
                  <a:rPr lang="en-US" sz="1200" dirty="0" smtClean="0"/>
                  <a:t>specific</a:t>
                </a:r>
                <a:endParaRPr lang="en-US" sz="1200" dirty="0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4742136" y="5012712"/>
                <a:ext cx="59997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/>
                  <a:t>Layout</a:t>
                </a:r>
              </a:p>
            </p:txBody>
          </p:sp>
          <p:grpSp>
            <p:nvGrpSpPr>
              <p:cNvPr id="109" name="Group 108"/>
              <p:cNvGrpSpPr/>
              <p:nvPr/>
            </p:nvGrpSpPr>
            <p:grpSpPr>
              <a:xfrm>
                <a:off x="4162091" y="4940649"/>
                <a:ext cx="2497565" cy="1780826"/>
                <a:chOff x="4162091" y="4940649"/>
                <a:chExt cx="2497565" cy="1780826"/>
              </a:xfrm>
            </p:grpSpPr>
            <p:grpSp>
              <p:nvGrpSpPr>
                <p:cNvPr id="77" name="Group 76"/>
                <p:cNvGrpSpPr/>
                <p:nvPr/>
              </p:nvGrpSpPr>
              <p:grpSpPr>
                <a:xfrm>
                  <a:off x="4162091" y="5135552"/>
                  <a:ext cx="2497565" cy="1585923"/>
                  <a:chOff x="5313145" y="5143561"/>
                  <a:chExt cx="2497565" cy="1585923"/>
                </a:xfrm>
              </p:grpSpPr>
              <p:grpSp>
                <p:nvGrpSpPr>
                  <p:cNvPr id="28" name="Group 27"/>
                  <p:cNvGrpSpPr/>
                  <p:nvPr/>
                </p:nvGrpSpPr>
                <p:grpSpPr>
                  <a:xfrm>
                    <a:off x="5537950" y="5143561"/>
                    <a:ext cx="2037132" cy="1511483"/>
                    <a:chOff x="6042804" y="5372351"/>
                    <a:chExt cx="1663108" cy="1321916"/>
                  </a:xfrm>
                </p:grpSpPr>
                <p:pic>
                  <p:nvPicPr>
                    <p:cNvPr id="22" name="Picture 21"/>
                    <p:cNvPicPr>
                      <a:picLocks noChangeAspect="1"/>
                    </p:cNvPicPr>
                    <p:nvPr/>
                  </p:nvPicPr>
                  <p:blipFill>
                    <a:blip r:embed="rId1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190294" y="5372351"/>
                      <a:ext cx="1062088" cy="820168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3" name="TextBox 22"/>
                    <p:cNvSpPr txBox="1"/>
                    <p:nvPr/>
                  </p:nvSpPr>
                  <p:spPr>
                    <a:xfrm>
                      <a:off x="6042804" y="6087199"/>
                      <a:ext cx="779102" cy="307777"/>
                    </a:xfrm>
                    <a:prstGeom prst="rect">
                      <a:avLst/>
                    </a:prstGeom>
                    <a:solidFill>
                      <a:schemeClr val="accent4">
                        <a:lumMod val="40000"/>
                        <a:lumOff val="6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400" dirty="0" smtClean="0"/>
                        <a:t>nGraph</a:t>
                      </a:r>
                      <a:endParaRPr lang="en-US" sz="1400" dirty="0"/>
                    </a:p>
                  </p:txBody>
                </p:sp>
                <p:pic>
                  <p:nvPicPr>
                    <p:cNvPr id="24" name="Picture 23"/>
                    <p:cNvPicPr>
                      <a:picLocks noChangeAspect="1"/>
                    </p:cNvPicPr>
                    <p:nvPr/>
                  </p:nvPicPr>
                  <p:blipFill>
                    <a:blip r:embed="rId1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61706" y="5990063"/>
                      <a:ext cx="844206" cy="404913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7" name="TextBox 26"/>
                    <p:cNvSpPr txBox="1"/>
                    <p:nvPr/>
                  </p:nvSpPr>
                  <p:spPr>
                    <a:xfrm>
                      <a:off x="6228275" y="6425091"/>
                      <a:ext cx="1332813" cy="269176"/>
                    </a:xfrm>
                    <a:prstGeom prst="rect">
                      <a:avLst/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400" dirty="0" smtClean="0"/>
                        <a:t>Tiramisu</a:t>
                      </a:r>
                      <a:endParaRPr lang="en-US" sz="1400" dirty="0"/>
                    </a:p>
                  </p:txBody>
                </p:sp>
              </p:grpSp>
              <p:sp>
                <p:nvSpPr>
                  <p:cNvPr id="64" name="Rectangle 63"/>
                  <p:cNvSpPr/>
                  <p:nvPr/>
                </p:nvSpPr>
                <p:spPr>
                  <a:xfrm>
                    <a:off x="5313145" y="5411363"/>
                    <a:ext cx="2497565" cy="1318121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4162091" y="4952175"/>
                  <a:ext cx="0" cy="471602"/>
                </a:xfrm>
                <a:prstGeom prst="line">
                  <a:avLst/>
                </a:prstGeom>
                <a:ln w="15875" cmpd="sng">
                  <a:solidFill>
                    <a:schemeClr val="tx1"/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4771791" y="4940651"/>
                  <a:ext cx="0" cy="451179"/>
                </a:xfrm>
                <a:prstGeom prst="line">
                  <a:avLst/>
                </a:prstGeom>
                <a:ln w="15875" cmpd="sng">
                  <a:solidFill>
                    <a:schemeClr val="tx1"/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5341214" y="4952175"/>
                  <a:ext cx="0" cy="451179"/>
                </a:xfrm>
                <a:prstGeom prst="line">
                  <a:avLst/>
                </a:prstGeom>
                <a:ln w="15875" cmpd="sng">
                  <a:solidFill>
                    <a:schemeClr val="tx1"/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6082646" y="4940650"/>
                  <a:ext cx="0" cy="451179"/>
                </a:xfrm>
                <a:prstGeom prst="line">
                  <a:avLst/>
                </a:prstGeom>
                <a:ln w="15875" cmpd="sng">
                  <a:solidFill>
                    <a:schemeClr val="tx1"/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6646302" y="4940649"/>
                  <a:ext cx="0" cy="451179"/>
                </a:xfrm>
                <a:prstGeom prst="line">
                  <a:avLst/>
                </a:prstGeom>
                <a:ln w="15875" cmpd="sng">
                  <a:solidFill>
                    <a:schemeClr val="tx1"/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13" name="Curved Connector 112"/>
            <p:cNvCxnSpPr>
              <a:stCxn id="64" idx="3"/>
              <a:endCxn id="18" idx="2"/>
            </p:cNvCxnSpPr>
            <p:nvPr/>
          </p:nvCxnSpPr>
          <p:spPr>
            <a:xfrm>
              <a:off x="6659656" y="6062415"/>
              <a:ext cx="3056324" cy="469938"/>
            </a:xfrm>
            <a:prstGeom prst="curvedConnector4">
              <a:avLst>
                <a:gd name="adj1" fmla="val 43625"/>
                <a:gd name="adj2" fmla="val 148645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/>
            <p:cNvGrpSpPr/>
            <p:nvPr/>
          </p:nvGrpSpPr>
          <p:grpSpPr>
            <a:xfrm>
              <a:off x="9326325" y="5307206"/>
              <a:ext cx="3410441" cy="1225148"/>
              <a:chOff x="9326325" y="5307206"/>
              <a:chExt cx="3410441" cy="1225148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519" b="-1"/>
              <a:stretch/>
            </p:blipFill>
            <p:spPr>
              <a:xfrm>
                <a:off x="11570633" y="5307206"/>
                <a:ext cx="1166133" cy="1165520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26325" y="5692781"/>
                <a:ext cx="779309" cy="839572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93288" y="5620210"/>
                <a:ext cx="1023419" cy="687909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20009" y="5734528"/>
                <a:ext cx="1196738" cy="797826"/>
              </a:xfrm>
              <a:prstGeom prst="rect">
                <a:avLst/>
              </a:prstGeom>
            </p:spPr>
          </p:pic>
        </p:grpSp>
      </p:grpSp>
      <p:sp>
        <p:nvSpPr>
          <p:cNvPr id="33" name="Date Placeholder 3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0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1"/>
    </mc:Choice>
    <mc:Fallback xmlns="">
      <p:transition spd="slow" advTm="84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har char=" "/>
            </a:pPr>
            <a:r>
              <a:rPr lang="en-US" smtClean="0"/>
              <a:t>  </a:t>
            </a:r>
            <a:r>
              <a:rPr lang="en-US" u="sng" smtClean="0"/>
              <a:t>                                   </a:t>
            </a:r>
            <a:r>
              <a:rPr lang="en-US" smtClean="0"/>
              <a:t>                    </a:t>
            </a:r>
            <a:endParaRPr lang="en-US" u="sng" dirty="0" smtClean="0"/>
          </a:p>
          <a:p>
            <a:pPr>
              <a:buChar char=" "/>
            </a:pPr>
            <a:r>
              <a:rPr lang="en-US" smtClean="0"/>
              <a:t>                                                                 </a:t>
            </a:r>
            <a:br>
              <a:rPr lang="en-US" smtClean="0"/>
            </a:br>
            <a:r>
              <a:rPr lang="en-US" u="sng" smtClean="0"/>
              <a:t>                 </a:t>
            </a:r>
            <a:r>
              <a:rPr lang="en-US" smtClean="0"/>
              <a:t> </a:t>
            </a:r>
            <a:endParaRPr lang="en-US" dirty="0" smtClean="0"/>
          </a:p>
          <a:p>
            <a:pPr lvl="1">
              <a:buChar char=" "/>
            </a:pPr>
            <a:r>
              <a:rPr lang="en-US" smtClean="0"/>
              <a:t>                                                                  </a:t>
            </a:r>
            <a:br>
              <a:rPr lang="en-US" smtClean="0"/>
            </a:br>
            <a:r>
              <a:rPr lang="en-US" smtClean="0"/>
              <a:t>           </a:t>
            </a:r>
            <a:endParaRPr lang="en-US" dirty="0" smtClean="0"/>
          </a:p>
          <a:p>
            <a:pPr>
              <a:buChar char=" "/>
            </a:pPr>
            <a:r>
              <a:rPr lang="en-US" smtClean="0"/>
              <a:t>                                           </a:t>
            </a:r>
            <a:r>
              <a:rPr lang="en-US" u="sng" smtClean="0"/>
              <a:t>         </a:t>
            </a:r>
            <a:r>
              <a:rPr lang="en-US" smtClean="0"/>
              <a:t>      </a:t>
            </a:r>
            <a:br>
              <a:rPr lang="en-US" smtClean="0"/>
            </a:br>
            <a:r>
              <a:rPr lang="en-US" smtClean="0"/>
              <a:t>                                                            </a:t>
            </a:r>
            <a:br>
              <a:rPr lang="en-US" smtClean="0"/>
            </a:br>
            <a:r>
              <a:rPr lang="en-US" smtClean="0"/>
              <a:t>          </a:t>
            </a:r>
            <a:r>
              <a:rPr lang="en-US" i="1" smtClean="0"/>
              <a:t>      </a:t>
            </a:r>
            <a:r>
              <a:rPr lang="en-US" smtClean="0"/>
              <a:t>  </a:t>
            </a:r>
            <a:endParaRPr lang="en-US" dirty="0" smtClean="0"/>
          </a:p>
          <a:p>
            <a:pPr lvl="1">
              <a:buChar char=" "/>
            </a:pPr>
            <a:r>
              <a:rPr lang="en-US" smtClean="0"/>
              <a:t>                                               </a:t>
            </a:r>
            <a:endParaRPr lang="en-US" dirty="0" smtClean="0"/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  <p:sp>
        <p:nvSpPr>
          <p:cNvPr id="5" name="Slide Number Placeholder 4" descr="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5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146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03"/>
    </mc:Choice>
    <mc:Fallback>
      <p:transition spd="slow" advTm="2703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A </a:t>
            </a:r>
            <a:r>
              <a:rPr lang="en-US" u="sng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domain-specific optimizing compiler</a:t>
            </a:r>
            <a:r>
              <a:rPr lang="en-US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 for 2D Convolutions</a:t>
            </a:r>
            <a:endParaRPr lang="en-US" u="sng" smtClean="0">
              <a:solidFill>
                <a:schemeClr val="tx1">
                  <a:lumMod val="100000"/>
                </a:schemeClr>
              </a:solidFill>
              <a:latin typeface="Calibri" panose="020F0502020204030204" pitchFamily="34" charset="0"/>
            </a:endParaRPr>
          </a:p>
          <a:p>
            <a:pPr>
              <a:buChar char=" "/>
            </a:pPr>
            <a:r>
              <a:rPr lang="en-US" smtClean="0"/>
              <a:t>                                                                 </a:t>
            </a:r>
            <a:br>
              <a:rPr lang="en-US" smtClean="0"/>
            </a:br>
            <a:r>
              <a:rPr lang="en-US" u="sng" smtClean="0"/>
              <a:t>                 </a:t>
            </a:r>
            <a:r>
              <a:rPr lang="en-US" smtClean="0"/>
              <a:t> </a:t>
            </a:r>
            <a:endParaRPr lang="en-US" dirty="0" smtClean="0"/>
          </a:p>
          <a:p>
            <a:pPr lvl="1">
              <a:buChar char=" "/>
            </a:pPr>
            <a:r>
              <a:rPr lang="en-US" smtClean="0"/>
              <a:t>                                                                  </a:t>
            </a:r>
            <a:br>
              <a:rPr lang="en-US" smtClean="0"/>
            </a:br>
            <a:r>
              <a:rPr lang="en-US" smtClean="0"/>
              <a:t>           </a:t>
            </a:r>
            <a:endParaRPr lang="en-US" dirty="0" smtClean="0"/>
          </a:p>
          <a:p>
            <a:pPr>
              <a:buChar char=" "/>
            </a:pPr>
            <a:r>
              <a:rPr lang="en-US" smtClean="0"/>
              <a:t>                                           </a:t>
            </a:r>
            <a:r>
              <a:rPr lang="en-US" u="sng" smtClean="0"/>
              <a:t>         </a:t>
            </a:r>
            <a:r>
              <a:rPr lang="en-US" smtClean="0"/>
              <a:t>      </a:t>
            </a:r>
            <a:br>
              <a:rPr lang="en-US" smtClean="0"/>
            </a:br>
            <a:r>
              <a:rPr lang="en-US" smtClean="0"/>
              <a:t>                                                            </a:t>
            </a:r>
            <a:br>
              <a:rPr lang="en-US" smtClean="0"/>
            </a:br>
            <a:r>
              <a:rPr lang="en-US" smtClean="0"/>
              <a:t>          </a:t>
            </a:r>
            <a:r>
              <a:rPr lang="en-US" i="1" smtClean="0"/>
              <a:t>      </a:t>
            </a:r>
            <a:r>
              <a:rPr lang="en-US" smtClean="0"/>
              <a:t>  </a:t>
            </a:r>
            <a:endParaRPr lang="en-US" dirty="0" smtClean="0"/>
          </a:p>
          <a:p>
            <a:pPr lvl="1">
              <a:buChar char=" "/>
            </a:pPr>
            <a:r>
              <a:rPr lang="en-US" smtClean="0"/>
              <a:t>                                               </a:t>
            </a:r>
            <a:endParaRPr lang="en-US" dirty="0" smtClean="0"/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  <p:sp>
        <p:nvSpPr>
          <p:cNvPr id="5" name="Slide Number Placeholder 4" descr="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5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4186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03"/>
    </mc:Choice>
    <mc:Fallback>
      <p:transition spd="slow" advTm="270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  <p:sp>
        <p:nvSpPr>
          <p:cNvPr id="5" name="Slide Number Placeholder 4" descr="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  <p:sp>
        <p:nvSpPr>
          <p:cNvPr id="88" name="Title 1" descr=" 88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89" name="Content Placeholder 2" descr=" 89"/>
          <p:cNvSpPr>
            <a:spLocks noGrp="1"/>
          </p:cNvSpPr>
          <p:nvPr>
            <p:ph idx="1"/>
          </p:nvPr>
        </p:nvSpPr>
        <p:spPr>
          <a:xfrm>
            <a:off x="838200" y="1825625"/>
            <a:ext cx="5663329" cy="4351338"/>
          </a:xfrm>
        </p:spPr>
        <p:txBody>
          <a:bodyPr>
            <a:normAutofit/>
          </a:bodyPr>
          <a:lstStyle/>
          <a:p>
            <a:pPr>
              <a:buChar char=" "/>
            </a:pPr>
            <a:r>
              <a:rPr lang="en-US" sz="1800" smtClean="0"/>
              <a:t>                                                   </a:t>
            </a:r>
            <a:br>
              <a:rPr lang="en-US" sz="1800" smtClean="0"/>
            </a:br>
            <a:r>
              <a:rPr lang="en-US" sz="1800" smtClean="0"/>
              <a:t>                                            </a:t>
            </a:r>
            <a:endParaRPr lang="en-US" sz="1800" dirty="0" smtClean="0"/>
          </a:p>
          <a:p>
            <a:pPr>
              <a:buChar char=" "/>
            </a:pPr>
            <a:r>
              <a:rPr lang="en-US" sz="1800" smtClean="0"/>
              <a:t>                                            </a:t>
            </a:r>
            <a:br>
              <a:rPr lang="en-US" sz="1800" smtClean="0"/>
            </a:br>
            <a:r>
              <a:rPr lang="en-US" sz="1800" smtClean="0"/>
              <a:t>                                               </a:t>
            </a:r>
            <a:endParaRPr lang="en-US" sz="1800" dirty="0" smtClean="0"/>
          </a:p>
          <a:p>
            <a:pPr>
              <a:buChar char=" "/>
            </a:pPr>
            <a:r>
              <a:rPr lang="en-US" sz="1800" smtClean="0"/>
              <a:t>                    </a:t>
            </a:r>
            <a:endParaRPr lang="en-US" sz="1800" dirty="0" smtClean="0"/>
          </a:p>
          <a:p>
            <a:pPr lvl="1">
              <a:buChar char=" "/>
            </a:pPr>
            <a:r>
              <a:rPr lang="en-US" sz="1600" smtClean="0"/>
              <a:t>                                                       </a:t>
            </a:r>
            <a:br>
              <a:rPr lang="en-US" sz="1600" smtClean="0"/>
            </a:br>
            <a:r>
              <a:rPr lang="en-US" sz="1600" smtClean="0"/>
              <a:t>                                 </a:t>
            </a:r>
            <a:endParaRPr lang="en-US" sz="1600" dirty="0" smtClean="0"/>
          </a:p>
          <a:p>
            <a:pPr lvl="1">
              <a:buChar char=" "/>
            </a:pPr>
            <a:r>
              <a:rPr lang="en-US" sz="1600" i="1" smtClean="0"/>
              <a:t>                                </a:t>
            </a:r>
            <a:r>
              <a:rPr lang="en-US" sz="1600" smtClean="0"/>
              <a:t>                </a:t>
            </a:r>
            <a:br>
              <a:rPr lang="en-US" sz="1600" smtClean="0"/>
            </a:br>
            <a:r>
              <a:rPr lang="en-US" sz="1600" smtClean="0"/>
              <a:t>                                                        </a:t>
            </a:r>
            <a:br>
              <a:rPr lang="en-US" sz="1600" smtClean="0"/>
            </a:br>
            <a:r>
              <a:rPr lang="en-US" sz="1600" smtClean="0"/>
              <a:t>                           </a:t>
            </a:r>
            <a:endParaRPr lang="en-US" sz="1600" dirty="0" smtClean="0"/>
          </a:p>
          <a:p>
            <a:pPr>
              <a:buChar char=" "/>
            </a:pPr>
            <a:r>
              <a:rPr lang="en-US" sz="1800" smtClean="0"/>
              <a:t>                                                       </a:t>
            </a:r>
            <a:br>
              <a:rPr lang="en-US" sz="1800" smtClean="0"/>
            </a:br>
            <a:r>
              <a:rPr lang="en-US" sz="1800" smtClean="0"/>
              <a:t>                       </a:t>
            </a:r>
            <a:endParaRPr lang="en-US" sz="1800" dirty="0"/>
          </a:p>
          <a:p>
            <a:pPr>
              <a:buChar char=" "/>
            </a:pPr>
            <a:r>
              <a:rPr lang="en-US" sz="1800" smtClean="0"/>
              <a:t>                                                 </a:t>
            </a:r>
            <a:br>
              <a:rPr lang="en-US" sz="1800" smtClean="0"/>
            </a:br>
            <a:r>
              <a:rPr lang="en-US" sz="1800" smtClean="0"/>
              <a:t>                                                         </a:t>
            </a:r>
            <a:br>
              <a:rPr lang="en-US" sz="1800" smtClean="0"/>
            </a:br>
            <a:r>
              <a:rPr lang="en-US" sz="1800" smtClean="0"/>
              <a:t>                                      </a:t>
            </a:r>
            <a:endParaRPr lang="en-US" sz="1800" dirty="0"/>
          </a:p>
          <a:p>
            <a:pPr marL="0" indent="0" algn="just">
              <a:buNone/>
            </a:pPr>
            <a:endParaRPr lang="en-US" sz="1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5489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38"/>
    </mc:Choice>
    <mc:Fallback>
      <p:transition spd="slow" advTm="4538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A </a:t>
            </a:r>
            <a:r>
              <a:rPr lang="en-US" u="sng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domain-specific optimizing compiler</a:t>
            </a:r>
            <a:r>
              <a:rPr lang="en-US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 for 2D Convolutions</a:t>
            </a:r>
            <a:endParaRPr lang="en-US" u="sng" smtClean="0">
              <a:solidFill>
                <a:schemeClr val="tx1">
                  <a:lumMod val="100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A machine learning model to predict the performance of different </a:t>
            </a:r>
            <a:r>
              <a:rPr lang="en-US" u="sng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loop permutations</a:t>
            </a:r>
            <a:r>
              <a:rPr lang="en-US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pPr lvl="1"/>
            <a:r>
              <a:rPr lang="en-US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Code features: loop bounds, array accesses, reuse, and dependence information</a:t>
            </a:r>
          </a:p>
          <a:p>
            <a:pPr>
              <a:buChar char=" "/>
            </a:pPr>
            <a:r>
              <a:rPr lang="en-US" smtClean="0"/>
              <a:t>                                           </a:t>
            </a:r>
            <a:r>
              <a:rPr lang="en-US" u="sng" smtClean="0"/>
              <a:t>         </a:t>
            </a:r>
            <a:r>
              <a:rPr lang="en-US" smtClean="0"/>
              <a:t>      </a:t>
            </a:r>
            <a:br>
              <a:rPr lang="en-US" smtClean="0"/>
            </a:br>
            <a:r>
              <a:rPr lang="en-US" smtClean="0"/>
              <a:t>                                                            </a:t>
            </a:r>
            <a:br>
              <a:rPr lang="en-US" smtClean="0"/>
            </a:br>
            <a:r>
              <a:rPr lang="en-US" smtClean="0"/>
              <a:t>          </a:t>
            </a:r>
            <a:r>
              <a:rPr lang="en-US" i="1" smtClean="0"/>
              <a:t>      </a:t>
            </a:r>
            <a:r>
              <a:rPr lang="en-US" smtClean="0"/>
              <a:t>  </a:t>
            </a:r>
            <a:endParaRPr lang="en-US" dirty="0" smtClean="0"/>
          </a:p>
          <a:p>
            <a:pPr lvl="1">
              <a:buChar char=" "/>
            </a:pPr>
            <a:r>
              <a:rPr lang="en-US" smtClean="0"/>
              <a:t>                                               </a:t>
            </a:r>
            <a:endParaRPr lang="en-US" dirty="0" smtClean="0"/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  <p:sp>
        <p:nvSpPr>
          <p:cNvPr id="5" name="Slide Number Placeholder 4" descr="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5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2170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03"/>
    </mc:Choice>
    <mc:Fallback>
      <p:transition spd="slow" advTm="2703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A </a:t>
            </a:r>
            <a:r>
              <a:rPr lang="en-US" u="sng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domain-specific optimizing compiler</a:t>
            </a:r>
            <a:r>
              <a:rPr lang="en-US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 for 2D Convolutions</a:t>
            </a:r>
            <a:endParaRPr lang="en-US" u="sng" smtClean="0">
              <a:solidFill>
                <a:schemeClr val="tx1">
                  <a:lumMod val="100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A machine learning model to predict the performance of different </a:t>
            </a:r>
            <a:r>
              <a:rPr lang="en-US" u="sng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loop permutations</a:t>
            </a:r>
            <a:r>
              <a:rPr lang="en-US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pPr lvl="1"/>
            <a:r>
              <a:rPr lang="en-US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Code features: loop bounds, array accesses, reuse, and dependence information</a:t>
            </a:r>
          </a:p>
          <a:p>
            <a:r>
              <a:rPr lang="en-US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A code generation system implemented using </a:t>
            </a:r>
            <a:r>
              <a:rPr lang="en-US" u="sng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LLVM/MLIR</a:t>
            </a:r>
            <a:r>
              <a:rPr lang="en-US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 that achieves performance competitive with state-of-the-art hand-optimized </a:t>
            </a:r>
            <a:r>
              <a:rPr lang="en-US" i="1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oneDNN</a:t>
            </a:r>
            <a:r>
              <a:rPr lang="en-US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. </a:t>
            </a:r>
          </a:p>
          <a:p>
            <a:pPr lvl="1">
              <a:buClr>
                <a:srgbClr val="000000"/>
              </a:buClr>
              <a:buSzPts val="2400"/>
            </a:pPr>
            <a:r>
              <a:rPr lang="en-US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~90% of oneDNN’s best performing implementation</a:t>
            </a:r>
            <a:endParaRPr lang="en-US" dirty="0" smtClean="0">
              <a:solidFill>
                <a:schemeClr val="tx1">
                  <a:lumMod val="10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  <p:sp>
        <p:nvSpPr>
          <p:cNvPr id="5" name="Slide Number Placeholder 4" descr="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5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3081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03"/>
    </mc:Choice>
    <mc:Fallback>
      <p:transition spd="slow" advTm="2703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3892" y="2554629"/>
            <a:ext cx="9670108" cy="2037452"/>
          </a:xfrm>
          <a:prstGeom prst="rect">
            <a:avLst/>
          </a:prstGeom>
        </p:spPr>
      </p:pic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Loop Permutation</a:t>
            </a:r>
            <a:endParaRPr lang="en-US" dirty="0"/>
          </a:p>
        </p:txBody>
      </p:sp>
      <p:sp>
        <p:nvSpPr>
          <p:cNvPr id="8" name="Slide Number Placeholder 7" descr="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6</a:t>
            </a:r>
            <a:endParaRPr lang="en-US"/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  <p:sp>
        <p:nvSpPr>
          <p:cNvPr id="12" name="Up Arrow 11" descr=" 12"/>
          <p:cNvSpPr/>
          <p:nvPr/>
        </p:nvSpPr>
        <p:spPr>
          <a:xfrm>
            <a:off x="838200" y="3017958"/>
            <a:ext cx="465692" cy="1418087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/>
              <a:t>frequency</a:t>
            </a:r>
            <a:endParaRPr lang="en-US" dirty="0"/>
          </a:p>
        </p:txBody>
      </p:sp>
      <p:sp>
        <p:nvSpPr>
          <p:cNvPr id="11" name="Right Arrow 10" descr=" 11"/>
          <p:cNvSpPr/>
          <p:nvPr/>
        </p:nvSpPr>
        <p:spPr>
          <a:xfrm>
            <a:off x="1303892" y="4511304"/>
            <a:ext cx="2299982" cy="60567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perf. interval (GFLOPS/s)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20860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48"/>
    </mc:Choice>
    <mc:Fallback>
      <p:transition spd="slow" advTm="6148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3892" y="2554629"/>
            <a:ext cx="9670108" cy="2037452"/>
          </a:xfrm>
          <a:prstGeom prst="rect">
            <a:avLst/>
          </a:prstGeom>
        </p:spPr>
      </p:pic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Loop Permutation</a:t>
            </a:r>
            <a:endParaRPr lang="en-US" dirty="0"/>
          </a:p>
        </p:txBody>
      </p:sp>
      <p:sp>
        <p:nvSpPr>
          <p:cNvPr id="8" name="Slide Number Placeholder 7" descr="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6</a:t>
            </a:r>
            <a:endParaRPr lang="en-US"/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  <p:sp>
        <p:nvSpPr>
          <p:cNvPr id="12" name="Up Arrow 11" descr=" 12"/>
          <p:cNvSpPr/>
          <p:nvPr/>
        </p:nvSpPr>
        <p:spPr>
          <a:xfrm>
            <a:off x="838200" y="3017958"/>
            <a:ext cx="465692" cy="1418087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/>
              <a:t>frequency</a:t>
            </a:r>
            <a:endParaRPr lang="en-US" dirty="0"/>
          </a:p>
        </p:txBody>
      </p:sp>
      <p:sp>
        <p:nvSpPr>
          <p:cNvPr id="11" name="Right Arrow 10" descr=" 11"/>
          <p:cNvSpPr/>
          <p:nvPr/>
        </p:nvSpPr>
        <p:spPr>
          <a:xfrm>
            <a:off x="1303892" y="4511304"/>
            <a:ext cx="2299982" cy="60567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perf. interval (GFLOPS/s)</a:t>
            </a:r>
            <a:endParaRPr lang="en-US" sz="1400" dirty="0"/>
          </a:p>
        </p:txBody>
      </p:sp>
      <p:grpSp>
        <p:nvGrpSpPr>
          <p:cNvPr id="9" name="Group 8" descr=" 23"/>
          <p:cNvGrpSpPr/>
          <p:nvPr/>
        </p:nvGrpSpPr>
        <p:grpSpPr>
          <a:xfrm>
            <a:off x="4132216" y="3564190"/>
            <a:ext cx="7453312" cy="1319441"/>
            <a:chOff x="4132216" y="3564190"/>
            <a:chExt cx="7453312" cy="1319441"/>
          </a:xfrm>
        </p:grpSpPr>
        <p:sp>
          <p:nvSpPr>
            <p:cNvPr id="10" name="Rectangle 9"/>
            <p:cNvSpPr/>
            <p:nvPr/>
          </p:nvSpPr>
          <p:spPr>
            <a:xfrm>
              <a:off x="4132216" y="3564190"/>
              <a:ext cx="352256" cy="48196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422724" y="3564190"/>
              <a:ext cx="302565" cy="48196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636194" y="3564190"/>
              <a:ext cx="302565" cy="48196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ular Callout 15"/>
            <p:cNvSpPr/>
            <p:nvPr/>
          </p:nvSpPr>
          <p:spPr>
            <a:xfrm rot="10800000">
              <a:off x="4408571" y="4485298"/>
              <a:ext cx="783315" cy="388764"/>
            </a:xfrm>
            <a:prstGeom prst="wedgeRectCallout">
              <a:avLst>
                <a:gd name="adj1" fmla="val 40134"/>
                <a:gd name="adj2" fmla="val 15720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>
              <a:scene3d>
                <a:camera prst="orthographicFront">
                  <a:rot lat="0" lon="21599969" rev="10799999"/>
                </a:camera>
                <a:lightRig rig="threePt" dir="t"/>
              </a:scene3d>
            </a:bodyPr>
            <a:lstStyle/>
            <a:p>
              <a:pPr algn="ctr"/>
              <a:r>
                <a:rPr lang="en-US" sz="1200" dirty="0" smtClean="0">
                  <a:solidFill>
                    <a:srgbClr val="FF0000"/>
                  </a:solidFill>
                </a:rPr>
                <a:t>1.46%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17" name="Rectangular Callout 16"/>
            <p:cNvSpPr/>
            <p:nvPr/>
          </p:nvSpPr>
          <p:spPr>
            <a:xfrm rot="10800000">
              <a:off x="7605392" y="4494867"/>
              <a:ext cx="783315" cy="388764"/>
            </a:xfrm>
            <a:prstGeom prst="wedgeRectCallout">
              <a:avLst>
                <a:gd name="adj1" fmla="val 40134"/>
                <a:gd name="adj2" fmla="val 15720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>
              <a:scene3d>
                <a:camera prst="orthographicFront">
                  <a:rot lat="0" lon="21599969" rev="10799999"/>
                </a:camera>
                <a:lightRig rig="threePt" dir="t"/>
              </a:scene3d>
            </a:bodyPr>
            <a:lstStyle/>
            <a:p>
              <a:pPr algn="ctr"/>
              <a:r>
                <a:rPr lang="en-US" sz="1200" dirty="0" smtClean="0">
                  <a:solidFill>
                    <a:srgbClr val="FF0000"/>
                  </a:solidFill>
                </a:rPr>
                <a:t>3.54%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18" name="Rectangular Callout 17"/>
            <p:cNvSpPr/>
            <p:nvPr/>
          </p:nvSpPr>
          <p:spPr>
            <a:xfrm rot="10800000">
              <a:off x="10802213" y="4485298"/>
              <a:ext cx="783315" cy="388764"/>
            </a:xfrm>
            <a:prstGeom prst="wedgeRectCallout">
              <a:avLst>
                <a:gd name="adj1" fmla="val 40134"/>
                <a:gd name="adj2" fmla="val 15720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>
              <a:scene3d>
                <a:camera prst="orthographicFront">
                  <a:rot lat="0" lon="21599969" rev="10799999"/>
                </a:camera>
                <a:lightRig rig="threePt" dir="t"/>
              </a:scene3d>
            </a:bodyPr>
            <a:lstStyle/>
            <a:p>
              <a:pPr algn="ctr"/>
              <a:r>
                <a:rPr lang="en-US" sz="1200" dirty="0" smtClean="0">
                  <a:solidFill>
                    <a:srgbClr val="FF0000"/>
                  </a:solidFill>
                </a:rPr>
                <a:t>0.71%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5261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48"/>
    </mc:Choice>
    <mc:Fallback>
      <p:transition spd="slow" advTm="6148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Components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838199" y="1825625"/>
            <a:ext cx="6068209" cy="4351338"/>
          </a:xfrm>
        </p:spPr>
        <p:txBody>
          <a:bodyPr>
            <a:normAutofit fontScale="92500" lnSpcReduction="20000"/>
          </a:bodyPr>
          <a:lstStyle/>
          <a:p>
            <a:pPr>
              <a:buChar char=" "/>
            </a:pPr>
            <a:r>
              <a:rPr lang="en-US" smtClean="0"/>
              <a:t>                                        </a:t>
            </a:r>
            <a:br>
              <a:rPr lang="en-US" smtClean="0"/>
            </a:br>
            <a:r>
              <a:rPr lang="en-US" smtClean="0"/>
              <a:t>                                 </a:t>
            </a:r>
            <a:endParaRPr lang="en-US" dirty="0" smtClean="0"/>
          </a:p>
          <a:p>
            <a:pPr>
              <a:buChar char=" "/>
            </a:pPr>
            <a:r>
              <a:rPr lang="en-US" smtClean="0"/>
              <a:t>                                             </a:t>
            </a:r>
            <a:br>
              <a:rPr lang="en-US" smtClean="0"/>
            </a:br>
            <a:r>
              <a:rPr lang="en-US" smtClean="0"/>
              <a:t>        </a:t>
            </a:r>
            <a:endParaRPr lang="en-US" dirty="0" smtClean="0"/>
          </a:p>
          <a:p>
            <a:pPr lvl="1">
              <a:buChar char=" "/>
            </a:pPr>
            <a:r>
              <a:rPr lang="en-US" smtClean="0"/>
              <a:t>                                              </a:t>
            </a:r>
            <a:endParaRPr lang="en-US" dirty="0" smtClean="0"/>
          </a:p>
          <a:p>
            <a:pPr>
              <a:buChar char=" "/>
            </a:pPr>
            <a:r>
              <a:rPr lang="en-US" smtClean="0"/>
              <a:t>                                         </a:t>
            </a:r>
            <a:endParaRPr lang="en-US" dirty="0"/>
          </a:p>
          <a:p>
            <a:pPr lvl="1">
              <a:buChar char=" "/>
            </a:pPr>
            <a:r>
              <a:rPr lang="en-US" smtClean="0"/>
              <a:t>                                 </a:t>
            </a:r>
            <a:br>
              <a:rPr lang="en-US" smtClean="0"/>
            </a:br>
            <a:r>
              <a:rPr lang="en-US" smtClean="0"/>
              <a:t>                      </a:t>
            </a:r>
            <a:endParaRPr lang="en-US" dirty="0" smtClean="0"/>
          </a:p>
          <a:p>
            <a:pPr lvl="1">
              <a:buChar char=" "/>
            </a:pPr>
            <a:r>
              <a:rPr lang="en-US" smtClean="0"/>
              <a:t>                         </a:t>
            </a:r>
            <a:endParaRPr lang="en-US" dirty="0" smtClean="0"/>
          </a:p>
          <a:p>
            <a:pPr>
              <a:buChar char=" "/>
            </a:pPr>
            <a:r>
              <a:rPr lang="en-US" smtClean="0"/>
              <a:t>                                    </a:t>
            </a:r>
            <a:br>
              <a:rPr lang="en-US" smtClean="0"/>
            </a:br>
            <a:r>
              <a:rPr lang="en-US" smtClean="0"/>
              <a:t>                                          </a:t>
            </a:r>
            <a:br>
              <a:rPr lang="en-US" smtClean="0"/>
            </a:br>
            <a:r>
              <a:rPr lang="en-US" smtClean="0"/>
              <a:t>         </a:t>
            </a:r>
            <a:endParaRPr lang="en-US" dirty="0" smtClean="0"/>
          </a:p>
          <a:p>
            <a:pPr lvl="1">
              <a:buChar char=" "/>
            </a:pPr>
            <a:r>
              <a:rPr lang="en-US" smtClean="0"/>
              <a:t>                              </a:t>
            </a:r>
            <a:endParaRPr lang="en-US" dirty="0" smtClean="0"/>
          </a:p>
        </p:txBody>
      </p:sp>
      <p:sp>
        <p:nvSpPr>
          <p:cNvPr id="4" name="Slide Number Placeholder 3" descr="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</a:t>
            </a:r>
            <a:endParaRPr lang="en-US"/>
          </a:p>
        </p:txBody>
      </p:sp>
      <p:sp>
        <p:nvSpPr>
          <p:cNvPr id="5" name="Date Placeholder 4" descr="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  <p:sp>
        <p:nvSpPr>
          <p:cNvPr id="9" name="TextBox 8" descr=" 9"/>
          <p:cNvSpPr txBox="1"/>
          <p:nvPr/>
        </p:nvSpPr>
        <p:spPr>
          <a:xfrm>
            <a:off x="3439859" y="7665538"/>
            <a:ext cx="1044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Conv-FP MLIR</a:t>
            </a:r>
            <a:endParaRPr lang="en-US" sz="1200" dirty="0"/>
          </a:p>
        </p:txBody>
      </p:sp>
      <p:sp>
        <p:nvSpPr>
          <p:cNvPr id="10" name="TextBox 9" descr=" 10"/>
          <p:cNvSpPr txBox="1"/>
          <p:nvPr/>
        </p:nvSpPr>
        <p:spPr>
          <a:xfrm>
            <a:off x="7641549" y="7657818"/>
            <a:ext cx="10573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Conv-BP MLIR</a:t>
            </a:r>
            <a:endParaRPr lang="en-US" sz="1200" dirty="0"/>
          </a:p>
        </p:txBody>
      </p:sp>
      <p:sp>
        <p:nvSpPr>
          <p:cNvPr id="11" name="TextBox 10" descr=" 11"/>
          <p:cNvSpPr txBox="1"/>
          <p:nvPr/>
        </p:nvSpPr>
        <p:spPr>
          <a:xfrm>
            <a:off x="11857719" y="7657817"/>
            <a:ext cx="11294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Conv-WU MLIR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6443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317"/>
    </mc:Choice>
    <mc:Fallback>
      <p:transition spd="slow" advTm="12317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Components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838199" y="1825625"/>
            <a:ext cx="6068209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Combines ML training and inference with the traditional compiler workflow</a:t>
            </a:r>
          </a:p>
          <a:p>
            <a:pPr>
              <a:buChar char=" "/>
            </a:pPr>
            <a:r>
              <a:rPr lang="en-US" smtClean="0"/>
              <a:t>                                             </a:t>
            </a:r>
            <a:br>
              <a:rPr lang="en-US" smtClean="0"/>
            </a:br>
            <a:r>
              <a:rPr lang="en-US" smtClean="0"/>
              <a:t>        </a:t>
            </a:r>
            <a:endParaRPr lang="en-US" dirty="0" smtClean="0"/>
          </a:p>
          <a:p>
            <a:pPr lvl="1">
              <a:buChar char=" "/>
            </a:pPr>
            <a:r>
              <a:rPr lang="en-US" smtClean="0"/>
              <a:t>                                              </a:t>
            </a:r>
            <a:endParaRPr lang="en-US" dirty="0" smtClean="0"/>
          </a:p>
          <a:p>
            <a:pPr>
              <a:buChar char=" "/>
            </a:pPr>
            <a:r>
              <a:rPr lang="en-US" smtClean="0"/>
              <a:t>                                         </a:t>
            </a:r>
            <a:endParaRPr lang="en-US" dirty="0"/>
          </a:p>
          <a:p>
            <a:pPr lvl="1">
              <a:buChar char=" "/>
            </a:pPr>
            <a:r>
              <a:rPr lang="en-US" smtClean="0"/>
              <a:t>                                 </a:t>
            </a:r>
            <a:br>
              <a:rPr lang="en-US" smtClean="0"/>
            </a:br>
            <a:r>
              <a:rPr lang="en-US" smtClean="0"/>
              <a:t>                      </a:t>
            </a:r>
            <a:endParaRPr lang="en-US" dirty="0" smtClean="0"/>
          </a:p>
          <a:p>
            <a:pPr lvl="1">
              <a:buChar char=" "/>
            </a:pPr>
            <a:r>
              <a:rPr lang="en-US" smtClean="0"/>
              <a:t>                         </a:t>
            </a:r>
            <a:endParaRPr lang="en-US" dirty="0" smtClean="0"/>
          </a:p>
          <a:p>
            <a:pPr>
              <a:buChar char=" "/>
            </a:pPr>
            <a:r>
              <a:rPr lang="en-US" smtClean="0"/>
              <a:t>                                    </a:t>
            </a:r>
            <a:br>
              <a:rPr lang="en-US" smtClean="0"/>
            </a:br>
            <a:r>
              <a:rPr lang="en-US" smtClean="0"/>
              <a:t>                                          </a:t>
            </a:r>
            <a:br>
              <a:rPr lang="en-US" smtClean="0"/>
            </a:br>
            <a:r>
              <a:rPr lang="en-US" smtClean="0"/>
              <a:t>         </a:t>
            </a:r>
            <a:endParaRPr lang="en-US" dirty="0" smtClean="0"/>
          </a:p>
          <a:p>
            <a:pPr lvl="1">
              <a:buChar char=" "/>
            </a:pPr>
            <a:r>
              <a:rPr lang="en-US" smtClean="0"/>
              <a:t>                              </a:t>
            </a:r>
            <a:endParaRPr lang="en-US" dirty="0" smtClean="0"/>
          </a:p>
        </p:txBody>
      </p:sp>
      <p:sp>
        <p:nvSpPr>
          <p:cNvPr id="4" name="Slide Number Placeholder 3" descr="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</a:t>
            </a:r>
            <a:endParaRPr lang="en-US"/>
          </a:p>
        </p:txBody>
      </p:sp>
      <p:sp>
        <p:nvSpPr>
          <p:cNvPr id="5" name="Date Placeholder 4" descr="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  <p:pic>
        <p:nvPicPr>
          <p:cNvPr id="12" name="Picture 11" descr="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6408" y="1834160"/>
            <a:ext cx="5192755" cy="2743471"/>
          </a:xfrm>
          <a:prstGeom prst="rect">
            <a:avLst/>
          </a:prstGeom>
        </p:spPr>
      </p:pic>
      <p:sp>
        <p:nvSpPr>
          <p:cNvPr id="9" name="TextBox 8" descr=" 9"/>
          <p:cNvSpPr txBox="1"/>
          <p:nvPr/>
        </p:nvSpPr>
        <p:spPr>
          <a:xfrm>
            <a:off x="3439859" y="7665538"/>
            <a:ext cx="1044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Conv-FP MLIR</a:t>
            </a:r>
            <a:endParaRPr lang="en-US" sz="1200" dirty="0"/>
          </a:p>
        </p:txBody>
      </p:sp>
      <p:sp>
        <p:nvSpPr>
          <p:cNvPr id="10" name="TextBox 9" descr=" 10"/>
          <p:cNvSpPr txBox="1"/>
          <p:nvPr/>
        </p:nvSpPr>
        <p:spPr>
          <a:xfrm>
            <a:off x="7641549" y="7657818"/>
            <a:ext cx="10573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Conv-BP MLIR</a:t>
            </a:r>
            <a:endParaRPr lang="en-US" sz="1200" dirty="0"/>
          </a:p>
        </p:txBody>
      </p:sp>
      <p:sp>
        <p:nvSpPr>
          <p:cNvPr id="11" name="TextBox 10" descr=" 11"/>
          <p:cNvSpPr txBox="1"/>
          <p:nvPr/>
        </p:nvSpPr>
        <p:spPr>
          <a:xfrm>
            <a:off x="11857719" y="7657817"/>
            <a:ext cx="11294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Conv-WU MLIR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36345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317"/>
    </mc:Choice>
    <mc:Fallback>
      <p:transition spd="slow" advTm="12317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Components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838199" y="1825625"/>
            <a:ext cx="6068209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Combines ML training and inference with the traditional compiler workflow</a:t>
            </a:r>
          </a:p>
          <a:p>
            <a:r>
              <a:rPr lang="en-US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During training, a space of code variants is explored</a:t>
            </a:r>
          </a:p>
          <a:p>
            <a:pPr lvl="1"/>
            <a:r>
              <a:rPr lang="en-US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guided by analytical heuristics to reduce cost</a:t>
            </a:r>
          </a:p>
          <a:p>
            <a:pPr>
              <a:buChar char=" "/>
            </a:pPr>
            <a:r>
              <a:rPr lang="en-US" smtClean="0"/>
              <a:t>                                         </a:t>
            </a:r>
            <a:endParaRPr lang="en-US" dirty="0"/>
          </a:p>
          <a:p>
            <a:pPr lvl="1">
              <a:buChar char=" "/>
            </a:pPr>
            <a:r>
              <a:rPr lang="en-US" smtClean="0"/>
              <a:t>                                 </a:t>
            </a:r>
            <a:br>
              <a:rPr lang="en-US" smtClean="0"/>
            </a:br>
            <a:r>
              <a:rPr lang="en-US" smtClean="0"/>
              <a:t>                      </a:t>
            </a:r>
            <a:endParaRPr lang="en-US" dirty="0" smtClean="0"/>
          </a:p>
          <a:p>
            <a:pPr lvl="1">
              <a:buChar char=" "/>
            </a:pPr>
            <a:r>
              <a:rPr lang="en-US" smtClean="0"/>
              <a:t>                         </a:t>
            </a:r>
            <a:endParaRPr lang="en-US" dirty="0" smtClean="0"/>
          </a:p>
          <a:p>
            <a:pPr>
              <a:buChar char=" "/>
            </a:pPr>
            <a:r>
              <a:rPr lang="en-US" smtClean="0"/>
              <a:t>                                    </a:t>
            </a:r>
            <a:br>
              <a:rPr lang="en-US" smtClean="0"/>
            </a:br>
            <a:r>
              <a:rPr lang="en-US" smtClean="0"/>
              <a:t>                                          </a:t>
            </a:r>
            <a:br>
              <a:rPr lang="en-US" smtClean="0"/>
            </a:br>
            <a:r>
              <a:rPr lang="en-US" smtClean="0"/>
              <a:t>         </a:t>
            </a:r>
            <a:endParaRPr lang="en-US" dirty="0" smtClean="0"/>
          </a:p>
          <a:p>
            <a:pPr lvl="1">
              <a:buChar char=" "/>
            </a:pPr>
            <a:r>
              <a:rPr lang="en-US" smtClean="0"/>
              <a:t>                              </a:t>
            </a:r>
            <a:endParaRPr lang="en-US" dirty="0" smtClean="0"/>
          </a:p>
        </p:txBody>
      </p:sp>
      <p:sp>
        <p:nvSpPr>
          <p:cNvPr id="4" name="Slide Number Placeholder 3" descr="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</a:t>
            </a:r>
            <a:endParaRPr lang="en-US"/>
          </a:p>
        </p:txBody>
      </p:sp>
      <p:sp>
        <p:nvSpPr>
          <p:cNvPr id="5" name="Date Placeholder 4" descr="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  <p:pic>
        <p:nvPicPr>
          <p:cNvPr id="12" name="Picture 11" descr="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6408" y="1834160"/>
            <a:ext cx="5192755" cy="2743471"/>
          </a:xfrm>
          <a:prstGeom prst="rect">
            <a:avLst/>
          </a:prstGeom>
        </p:spPr>
      </p:pic>
      <p:sp>
        <p:nvSpPr>
          <p:cNvPr id="9" name="TextBox 8" descr=" 9"/>
          <p:cNvSpPr txBox="1"/>
          <p:nvPr/>
        </p:nvSpPr>
        <p:spPr>
          <a:xfrm>
            <a:off x="3439859" y="7665538"/>
            <a:ext cx="1044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Conv-FP MLIR</a:t>
            </a:r>
            <a:endParaRPr lang="en-US" sz="1200" dirty="0"/>
          </a:p>
        </p:txBody>
      </p:sp>
      <p:sp>
        <p:nvSpPr>
          <p:cNvPr id="10" name="TextBox 9" descr=" 10"/>
          <p:cNvSpPr txBox="1"/>
          <p:nvPr/>
        </p:nvSpPr>
        <p:spPr>
          <a:xfrm>
            <a:off x="7641549" y="7657818"/>
            <a:ext cx="10573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Conv-BP MLIR</a:t>
            </a:r>
            <a:endParaRPr lang="en-US" sz="1200" dirty="0"/>
          </a:p>
        </p:txBody>
      </p:sp>
      <p:sp>
        <p:nvSpPr>
          <p:cNvPr id="11" name="TextBox 10" descr=" 11"/>
          <p:cNvSpPr txBox="1"/>
          <p:nvPr/>
        </p:nvSpPr>
        <p:spPr>
          <a:xfrm>
            <a:off x="11857719" y="7657817"/>
            <a:ext cx="11294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Conv-WU MLIR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53676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317"/>
    </mc:Choice>
    <mc:Fallback>
      <p:transition spd="slow" advTm="12317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Components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838199" y="1825625"/>
            <a:ext cx="6068209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Combines ML training and inference with the traditional compiler workflow</a:t>
            </a:r>
          </a:p>
          <a:p>
            <a:r>
              <a:rPr lang="en-US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During training, a space of code variants is explored</a:t>
            </a:r>
          </a:p>
          <a:p>
            <a:pPr lvl="1"/>
            <a:r>
              <a:rPr lang="en-US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guided by analytical heuristics to reduce cost</a:t>
            </a:r>
          </a:p>
          <a:p>
            <a:r>
              <a:rPr lang="en-US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Static features are extracted from the IR</a:t>
            </a:r>
          </a:p>
          <a:p>
            <a:pPr lvl="1"/>
            <a:r>
              <a:rPr lang="en-US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loop bounds, data reuse based on dependence analysis, …</a:t>
            </a:r>
          </a:p>
          <a:p>
            <a:pPr lvl="1">
              <a:lnSpc>
                <a:spcPct val="110000"/>
              </a:lnSpc>
              <a:buClr>
                <a:srgbClr val="000000"/>
              </a:buClr>
              <a:buSzPts val="2200"/>
            </a:pPr>
            <a:r>
              <a:rPr lang="en-US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MLIR affine, std dialects</a:t>
            </a:r>
          </a:p>
          <a:p>
            <a:pPr>
              <a:buChar char=" "/>
            </a:pPr>
            <a:r>
              <a:rPr lang="en-US" smtClean="0"/>
              <a:t>                                    </a:t>
            </a:r>
            <a:br>
              <a:rPr lang="en-US" smtClean="0"/>
            </a:br>
            <a:r>
              <a:rPr lang="en-US" smtClean="0"/>
              <a:t>                                          </a:t>
            </a:r>
            <a:br>
              <a:rPr lang="en-US" smtClean="0"/>
            </a:br>
            <a:r>
              <a:rPr lang="en-US" smtClean="0"/>
              <a:t>         </a:t>
            </a:r>
            <a:endParaRPr lang="en-US" dirty="0" smtClean="0"/>
          </a:p>
          <a:p>
            <a:pPr lvl="1">
              <a:buChar char=" "/>
            </a:pPr>
            <a:r>
              <a:rPr lang="en-US" smtClean="0"/>
              <a:t>                              </a:t>
            </a:r>
            <a:endParaRPr lang="en-US" dirty="0" smtClean="0"/>
          </a:p>
        </p:txBody>
      </p:sp>
      <p:sp>
        <p:nvSpPr>
          <p:cNvPr id="4" name="Slide Number Placeholder 3" descr="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</a:t>
            </a:r>
            <a:endParaRPr lang="en-US"/>
          </a:p>
        </p:txBody>
      </p:sp>
      <p:sp>
        <p:nvSpPr>
          <p:cNvPr id="5" name="Date Placeholder 4" descr="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  <p:pic>
        <p:nvPicPr>
          <p:cNvPr id="12" name="Picture 11" descr="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6408" y="1834160"/>
            <a:ext cx="5192755" cy="2743471"/>
          </a:xfrm>
          <a:prstGeom prst="rect">
            <a:avLst/>
          </a:prstGeom>
        </p:spPr>
      </p:pic>
      <p:sp>
        <p:nvSpPr>
          <p:cNvPr id="9" name="TextBox 8" descr=" 9"/>
          <p:cNvSpPr txBox="1"/>
          <p:nvPr/>
        </p:nvSpPr>
        <p:spPr>
          <a:xfrm>
            <a:off x="3439859" y="7665538"/>
            <a:ext cx="1044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Conv-FP MLIR</a:t>
            </a:r>
            <a:endParaRPr lang="en-US" sz="1200" dirty="0"/>
          </a:p>
        </p:txBody>
      </p:sp>
      <p:sp>
        <p:nvSpPr>
          <p:cNvPr id="10" name="TextBox 9" descr=" 10"/>
          <p:cNvSpPr txBox="1"/>
          <p:nvPr/>
        </p:nvSpPr>
        <p:spPr>
          <a:xfrm>
            <a:off x="7641549" y="7657818"/>
            <a:ext cx="10573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Conv-BP MLIR</a:t>
            </a:r>
            <a:endParaRPr lang="en-US" sz="1200" dirty="0"/>
          </a:p>
        </p:txBody>
      </p:sp>
      <p:sp>
        <p:nvSpPr>
          <p:cNvPr id="11" name="TextBox 10" descr=" 11"/>
          <p:cNvSpPr txBox="1"/>
          <p:nvPr/>
        </p:nvSpPr>
        <p:spPr>
          <a:xfrm>
            <a:off x="11857719" y="7657817"/>
            <a:ext cx="11294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Conv-WU MLIR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88126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317"/>
    </mc:Choice>
    <mc:Fallback>
      <p:transition spd="slow" advTm="12317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Components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838199" y="1825625"/>
            <a:ext cx="6068209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Combines ML training and inference with the traditional compiler workflow</a:t>
            </a:r>
          </a:p>
          <a:p>
            <a:r>
              <a:rPr lang="en-US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During training, a space of code variants is explored</a:t>
            </a:r>
          </a:p>
          <a:p>
            <a:pPr lvl="1"/>
            <a:r>
              <a:rPr lang="en-US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guided by analytical heuristics to reduce cost</a:t>
            </a:r>
          </a:p>
          <a:p>
            <a:r>
              <a:rPr lang="en-US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Static features are extracted from the IR</a:t>
            </a:r>
          </a:p>
          <a:p>
            <a:pPr lvl="1"/>
            <a:r>
              <a:rPr lang="en-US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loop bounds, data reuse based on dependence analysis, …</a:t>
            </a:r>
          </a:p>
          <a:p>
            <a:pPr lvl="1">
              <a:lnSpc>
                <a:spcPct val="110000"/>
              </a:lnSpc>
              <a:buClr>
                <a:srgbClr val="000000"/>
              </a:buClr>
              <a:buSzPts val="2200"/>
            </a:pPr>
            <a:r>
              <a:rPr lang="en-US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MLIR affine, std dialects</a:t>
            </a:r>
          </a:p>
          <a:p>
            <a:pPr>
              <a:buChar char=" "/>
            </a:pPr>
            <a:r>
              <a:rPr lang="en-US" smtClean="0"/>
              <a:t>                                    </a:t>
            </a:r>
            <a:br>
              <a:rPr lang="en-US" smtClean="0"/>
            </a:br>
            <a:r>
              <a:rPr lang="en-US" smtClean="0"/>
              <a:t>                                          </a:t>
            </a:r>
            <a:br>
              <a:rPr lang="en-US" smtClean="0"/>
            </a:br>
            <a:r>
              <a:rPr lang="en-US" smtClean="0"/>
              <a:t>         </a:t>
            </a:r>
            <a:endParaRPr lang="en-US" dirty="0" smtClean="0"/>
          </a:p>
          <a:p>
            <a:pPr lvl="1">
              <a:buChar char=" "/>
            </a:pPr>
            <a:r>
              <a:rPr lang="en-US" smtClean="0"/>
              <a:t>                              </a:t>
            </a:r>
            <a:endParaRPr lang="en-US" dirty="0" smtClean="0"/>
          </a:p>
        </p:txBody>
      </p:sp>
      <p:sp>
        <p:nvSpPr>
          <p:cNvPr id="4" name="Slide Number Placeholder 3" descr="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</a:t>
            </a:r>
            <a:endParaRPr lang="en-US"/>
          </a:p>
        </p:txBody>
      </p:sp>
      <p:sp>
        <p:nvSpPr>
          <p:cNvPr id="5" name="Date Placeholder 4" descr="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  <p:pic>
        <p:nvPicPr>
          <p:cNvPr id="13" name="Picture 12" descr="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774" y="2210024"/>
            <a:ext cx="4700177" cy="3209983"/>
          </a:xfrm>
          <a:prstGeom prst="rect">
            <a:avLst/>
          </a:prstGeom>
        </p:spPr>
      </p:pic>
      <p:sp>
        <p:nvSpPr>
          <p:cNvPr id="9" name="TextBox 8" descr=" 9"/>
          <p:cNvSpPr txBox="1"/>
          <p:nvPr/>
        </p:nvSpPr>
        <p:spPr>
          <a:xfrm>
            <a:off x="3439859" y="7665538"/>
            <a:ext cx="1044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Conv-FP MLIR</a:t>
            </a:r>
            <a:endParaRPr lang="en-US" sz="1200" dirty="0"/>
          </a:p>
        </p:txBody>
      </p:sp>
      <p:sp>
        <p:nvSpPr>
          <p:cNvPr id="10" name="TextBox 9" descr=" 10"/>
          <p:cNvSpPr txBox="1"/>
          <p:nvPr/>
        </p:nvSpPr>
        <p:spPr>
          <a:xfrm>
            <a:off x="7641549" y="7657818"/>
            <a:ext cx="10573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Conv-BP MLIR</a:t>
            </a:r>
            <a:endParaRPr lang="en-US" sz="1200" dirty="0"/>
          </a:p>
        </p:txBody>
      </p:sp>
      <p:sp>
        <p:nvSpPr>
          <p:cNvPr id="11" name="TextBox 10" descr=" 11"/>
          <p:cNvSpPr txBox="1"/>
          <p:nvPr/>
        </p:nvSpPr>
        <p:spPr>
          <a:xfrm>
            <a:off x="11857719" y="7657817"/>
            <a:ext cx="11294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Conv-WU MLIR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01482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317"/>
    </mc:Choice>
    <mc:Fallback>
      <p:transition spd="slow" advTm="12317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Components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838199" y="1825625"/>
            <a:ext cx="6068209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Combines ML training and inference with the traditional compiler workflow</a:t>
            </a:r>
          </a:p>
          <a:p>
            <a:r>
              <a:rPr lang="en-US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During training, a space of code variants is explored</a:t>
            </a:r>
          </a:p>
          <a:p>
            <a:pPr lvl="1"/>
            <a:r>
              <a:rPr lang="en-US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guided by analytical heuristics to reduce cost</a:t>
            </a:r>
          </a:p>
          <a:p>
            <a:r>
              <a:rPr lang="en-US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Static features are extracted from the IR</a:t>
            </a:r>
          </a:p>
          <a:p>
            <a:pPr lvl="1"/>
            <a:r>
              <a:rPr lang="en-US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loop bounds, data reuse based on dependence analysis, …</a:t>
            </a:r>
          </a:p>
          <a:p>
            <a:pPr lvl="1">
              <a:lnSpc>
                <a:spcPct val="110000"/>
              </a:lnSpc>
              <a:buClr>
                <a:srgbClr val="000000"/>
              </a:buClr>
              <a:buSzPts val="2200"/>
            </a:pPr>
            <a:r>
              <a:rPr lang="en-US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MLIR affine, std dialects</a:t>
            </a:r>
          </a:p>
          <a:p>
            <a:r>
              <a:rPr lang="en-US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During inference, make compile-time predictions to leverage loop optimization decisions</a:t>
            </a:r>
          </a:p>
          <a:p>
            <a:pPr lvl="1"/>
            <a:r>
              <a:rPr lang="en-US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such as, best loop permutation</a:t>
            </a:r>
            <a:endParaRPr lang="en-US" dirty="0" smtClean="0"/>
          </a:p>
        </p:txBody>
      </p:sp>
      <p:sp>
        <p:nvSpPr>
          <p:cNvPr id="4" name="Slide Number Placeholder 3" descr="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</a:t>
            </a:r>
            <a:endParaRPr lang="en-US"/>
          </a:p>
        </p:txBody>
      </p:sp>
      <p:sp>
        <p:nvSpPr>
          <p:cNvPr id="5" name="Date Placeholder 4" descr="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  <p:pic>
        <p:nvPicPr>
          <p:cNvPr id="12" name="Picture 11" descr="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6408" y="1834160"/>
            <a:ext cx="5192755" cy="2743471"/>
          </a:xfrm>
          <a:prstGeom prst="rect">
            <a:avLst/>
          </a:prstGeom>
        </p:spPr>
      </p:pic>
      <p:sp>
        <p:nvSpPr>
          <p:cNvPr id="9" name="TextBox 8" descr=" 9"/>
          <p:cNvSpPr txBox="1"/>
          <p:nvPr/>
        </p:nvSpPr>
        <p:spPr>
          <a:xfrm>
            <a:off x="3439859" y="7665538"/>
            <a:ext cx="1044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Conv-FP MLIR</a:t>
            </a:r>
            <a:endParaRPr lang="en-US" sz="1200" dirty="0"/>
          </a:p>
        </p:txBody>
      </p:sp>
      <p:sp>
        <p:nvSpPr>
          <p:cNvPr id="10" name="TextBox 9" descr=" 10"/>
          <p:cNvSpPr txBox="1"/>
          <p:nvPr/>
        </p:nvSpPr>
        <p:spPr>
          <a:xfrm>
            <a:off x="7641549" y="7657818"/>
            <a:ext cx="10573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Conv-BP MLIR</a:t>
            </a:r>
            <a:endParaRPr lang="en-US" sz="1200" dirty="0"/>
          </a:p>
        </p:txBody>
      </p:sp>
      <p:sp>
        <p:nvSpPr>
          <p:cNvPr id="11" name="TextBox 10" descr=" 11"/>
          <p:cNvSpPr txBox="1"/>
          <p:nvPr/>
        </p:nvSpPr>
        <p:spPr>
          <a:xfrm>
            <a:off x="11857719" y="7657817"/>
            <a:ext cx="11294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Conv-WU MLIR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2870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317"/>
    </mc:Choice>
    <mc:Fallback>
      <p:transition spd="slow" advTm="1231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  <p:sp>
        <p:nvSpPr>
          <p:cNvPr id="5" name="Slide Number Placeholder 4" descr="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  <p:sp>
        <p:nvSpPr>
          <p:cNvPr id="88" name="Title 1" descr=" 88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89" name="Content Placeholder 2" descr=" 89"/>
          <p:cNvSpPr>
            <a:spLocks noGrp="1"/>
          </p:cNvSpPr>
          <p:nvPr>
            <p:ph idx="1"/>
          </p:nvPr>
        </p:nvSpPr>
        <p:spPr>
          <a:xfrm>
            <a:off x="838200" y="1825625"/>
            <a:ext cx="5663329" cy="4351338"/>
          </a:xfrm>
        </p:spPr>
        <p:txBody>
          <a:bodyPr>
            <a:normAutofit lnSpcReduction="10000"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800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Optimizing compilers can generation code with high resource utilization (high-performance code)</a:t>
            </a:r>
          </a:p>
          <a:p>
            <a:pPr>
              <a:buClr>
                <a:srgbClr val="000000"/>
              </a:buClr>
              <a:buSzPts val="1800"/>
            </a:pPr>
            <a:endParaRPr lang="en-US" sz="1800" dirty="0" smtClean="0"/>
          </a:p>
          <a:p>
            <a:pPr>
              <a:buChar char=" "/>
            </a:pPr>
            <a:r>
              <a:rPr lang="en-US" sz="1800" smtClean="0"/>
              <a:t>                                            </a:t>
            </a:r>
            <a:br>
              <a:rPr lang="en-US" sz="1800" smtClean="0"/>
            </a:br>
            <a:r>
              <a:rPr lang="en-US" sz="1800" smtClean="0"/>
              <a:t>                                               </a:t>
            </a:r>
            <a:endParaRPr lang="en-US" sz="1800" dirty="0" smtClean="0"/>
          </a:p>
          <a:p>
            <a:pPr>
              <a:buChar char=" "/>
            </a:pPr>
            <a:r>
              <a:rPr lang="en-US" sz="1800" smtClean="0"/>
              <a:t>                    </a:t>
            </a:r>
            <a:endParaRPr lang="en-US" sz="1800" dirty="0" smtClean="0"/>
          </a:p>
          <a:p>
            <a:pPr lvl="1">
              <a:buChar char=" "/>
            </a:pPr>
            <a:r>
              <a:rPr lang="en-US" sz="1600" smtClean="0"/>
              <a:t>                                                       </a:t>
            </a:r>
            <a:br>
              <a:rPr lang="en-US" sz="1600" smtClean="0"/>
            </a:br>
            <a:r>
              <a:rPr lang="en-US" sz="1600" smtClean="0"/>
              <a:t>                                 </a:t>
            </a:r>
            <a:endParaRPr lang="en-US" sz="1600" dirty="0" smtClean="0"/>
          </a:p>
          <a:p>
            <a:pPr lvl="1">
              <a:buChar char=" "/>
            </a:pPr>
            <a:r>
              <a:rPr lang="en-US" sz="1600" i="1" smtClean="0"/>
              <a:t>                                </a:t>
            </a:r>
            <a:r>
              <a:rPr lang="en-US" sz="1600" smtClean="0"/>
              <a:t>                </a:t>
            </a:r>
            <a:br>
              <a:rPr lang="en-US" sz="1600" smtClean="0"/>
            </a:br>
            <a:r>
              <a:rPr lang="en-US" sz="1600" smtClean="0"/>
              <a:t>                                                        </a:t>
            </a:r>
            <a:br>
              <a:rPr lang="en-US" sz="1600" smtClean="0"/>
            </a:br>
            <a:r>
              <a:rPr lang="en-US" sz="1600" smtClean="0"/>
              <a:t>                           </a:t>
            </a:r>
            <a:endParaRPr lang="en-US" sz="1600" dirty="0" smtClean="0"/>
          </a:p>
          <a:p>
            <a:pPr>
              <a:buChar char=" "/>
            </a:pPr>
            <a:r>
              <a:rPr lang="en-US" sz="1800" smtClean="0"/>
              <a:t>                                                       </a:t>
            </a:r>
            <a:br>
              <a:rPr lang="en-US" sz="1800" smtClean="0"/>
            </a:br>
            <a:r>
              <a:rPr lang="en-US" sz="1800" smtClean="0"/>
              <a:t>                       </a:t>
            </a:r>
            <a:endParaRPr lang="en-US" sz="1800" dirty="0"/>
          </a:p>
          <a:p>
            <a:pPr>
              <a:buChar char=" "/>
            </a:pPr>
            <a:r>
              <a:rPr lang="en-US" sz="1800" smtClean="0"/>
              <a:t>                                                 </a:t>
            </a:r>
            <a:br>
              <a:rPr lang="en-US" sz="1800" smtClean="0"/>
            </a:br>
            <a:r>
              <a:rPr lang="en-US" sz="1800" smtClean="0"/>
              <a:t>                                                         </a:t>
            </a:r>
            <a:br>
              <a:rPr lang="en-US" sz="1800" smtClean="0"/>
            </a:br>
            <a:r>
              <a:rPr lang="en-US" sz="1800" smtClean="0"/>
              <a:t>                                      </a:t>
            </a:r>
            <a:endParaRPr lang="en-US" sz="1800" dirty="0"/>
          </a:p>
          <a:p>
            <a:pPr marL="0" indent="0" algn="just">
              <a:buNone/>
            </a:pP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6" name="TextBox 5" descr=" 6"/>
          <p:cNvSpPr txBox="1"/>
          <p:nvPr/>
        </p:nvSpPr>
        <p:spPr>
          <a:xfrm>
            <a:off x="8191890" y="2751739"/>
            <a:ext cx="801823" cy="430887"/>
          </a:xfrm>
          <a:prstGeom prst="rect">
            <a:avLst/>
          </a:prstGeom>
          <a:solidFill>
            <a:srgbClr val="FF5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Optimizing</a:t>
            </a:r>
          </a:p>
          <a:p>
            <a:pPr algn="ctr"/>
            <a:r>
              <a:rPr lang="en-US" sz="1100" dirty="0" smtClean="0"/>
              <a:t>compiler</a:t>
            </a:r>
            <a:endParaRPr lang="en-US" sz="1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6172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38"/>
    </mc:Choice>
    <mc:Fallback>
      <p:transition spd="slow" advTm="4538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Reuse Types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838199" y="1922820"/>
            <a:ext cx="6498515" cy="2132813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Ubuntu Mono" panose="020B0509030602030204" pitchFamily="49" charset="0"/>
              </a:rPr>
              <a:t>for(</a:t>
            </a:r>
            <a:r>
              <a:rPr lang="en-US" sz="1600" dirty="0" err="1">
                <a:latin typeface="Ubuntu Mono" panose="020B0509030602030204" pitchFamily="49" charset="0"/>
              </a:rPr>
              <a:t>int</a:t>
            </a:r>
            <a:r>
              <a:rPr lang="en-US" sz="1600" dirty="0">
                <a:latin typeface="Ubuntu Mono" panose="020B0509030602030204" pitchFamily="49" charset="0"/>
              </a:rPr>
              <a:t> n=0;n&lt;</a:t>
            </a:r>
            <a:r>
              <a:rPr lang="en-US" sz="1600" dirty="0" err="1">
                <a:latin typeface="Ubuntu Mono" panose="020B0509030602030204" pitchFamily="49" charset="0"/>
              </a:rPr>
              <a:t>N;n</a:t>
            </a:r>
            <a:r>
              <a:rPr lang="en-US" sz="1600" dirty="0">
                <a:latin typeface="Ubuntu Mono" panose="020B0509030602030204" pitchFamily="49" charset="0"/>
              </a:rPr>
              <a:t>++)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Ubuntu Mono" panose="020B0509030602030204" pitchFamily="49" charset="0"/>
              </a:rPr>
              <a:t>  for(</a:t>
            </a:r>
            <a:r>
              <a:rPr lang="en-US" sz="1600" dirty="0" err="1">
                <a:latin typeface="Ubuntu Mono" panose="020B0509030602030204" pitchFamily="49" charset="0"/>
              </a:rPr>
              <a:t>int</a:t>
            </a:r>
            <a:r>
              <a:rPr lang="en-US" sz="1600" dirty="0">
                <a:latin typeface="Ubuntu Mono" panose="020B0509030602030204" pitchFamily="49" charset="0"/>
              </a:rPr>
              <a:t> c=0;c&lt;</a:t>
            </a:r>
            <a:r>
              <a:rPr lang="en-US" sz="1600" dirty="0" err="1">
                <a:latin typeface="Ubuntu Mono" panose="020B0509030602030204" pitchFamily="49" charset="0"/>
              </a:rPr>
              <a:t>C;c</a:t>
            </a:r>
            <a:r>
              <a:rPr lang="en-US" sz="1600" dirty="0">
                <a:latin typeface="Ubuntu Mono" panose="020B0509030602030204" pitchFamily="49" charset="0"/>
              </a:rPr>
              <a:t>++)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Ubuntu Mono" panose="020B0509030602030204" pitchFamily="49" charset="0"/>
              </a:rPr>
              <a:t>    for(</a:t>
            </a:r>
            <a:r>
              <a:rPr lang="en-US" sz="1600" dirty="0" err="1">
                <a:latin typeface="Ubuntu Mono" panose="020B0509030602030204" pitchFamily="49" charset="0"/>
              </a:rPr>
              <a:t>int</a:t>
            </a:r>
            <a:r>
              <a:rPr lang="en-US" sz="1600" dirty="0">
                <a:latin typeface="Ubuntu Mono" panose="020B0509030602030204" pitchFamily="49" charset="0"/>
              </a:rPr>
              <a:t> k=0;k&lt;</a:t>
            </a:r>
            <a:r>
              <a:rPr lang="en-US" sz="1600" dirty="0" err="1">
                <a:latin typeface="Ubuntu Mono" panose="020B0509030602030204" pitchFamily="49" charset="0"/>
              </a:rPr>
              <a:t>K;k</a:t>
            </a:r>
            <a:r>
              <a:rPr lang="en-US" sz="1600" dirty="0">
                <a:latin typeface="Ubuntu Mono" panose="020B0509030602030204" pitchFamily="49" charset="0"/>
              </a:rPr>
              <a:t>++)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Ubuntu Mono" panose="020B0509030602030204" pitchFamily="49" charset="0"/>
              </a:rPr>
              <a:t>      for(</a:t>
            </a:r>
            <a:r>
              <a:rPr lang="en-US" sz="1600" dirty="0" err="1">
                <a:latin typeface="Ubuntu Mono" panose="020B0509030602030204" pitchFamily="49" charset="0"/>
              </a:rPr>
              <a:t>int</a:t>
            </a:r>
            <a:r>
              <a:rPr lang="en-US" sz="1600" dirty="0">
                <a:latin typeface="Ubuntu Mono" panose="020B0509030602030204" pitchFamily="49" charset="0"/>
              </a:rPr>
              <a:t> p=0;p&lt;</a:t>
            </a:r>
            <a:r>
              <a:rPr lang="en-US" sz="1600" dirty="0" err="1">
                <a:latin typeface="Ubuntu Mono" panose="020B0509030602030204" pitchFamily="49" charset="0"/>
              </a:rPr>
              <a:t>P;p</a:t>
            </a:r>
            <a:r>
              <a:rPr lang="en-US" sz="1600" dirty="0">
                <a:latin typeface="Ubuntu Mono" panose="020B0509030602030204" pitchFamily="49" charset="0"/>
              </a:rPr>
              <a:t>++)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Ubuntu Mono" panose="020B0509030602030204" pitchFamily="49" charset="0"/>
              </a:rPr>
              <a:t>        for(</a:t>
            </a:r>
            <a:r>
              <a:rPr lang="en-US" sz="1600" dirty="0" err="1">
                <a:latin typeface="Ubuntu Mono" panose="020B0509030602030204" pitchFamily="49" charset="0"/>
              </a:rPr>
              <a:t>int</a:t>
            </a:r>
            <a:r>
              <a:rPr lang="en-US" sz="1600" dirty="0">
                <a:latin typeface="Ubuntu Mono" panose="020B0509030602030204" pitchFamily="49" charset="0"/>
              </a:rPr>
              <a:t> q=0;q&lt;</a:t>
            </a:r>
            <a:r>
              <a:rPr lang="en-US" sz="1600" dirty="0" err="1">
                <a:latin typeface="Ubuntu Mono" panose="020B0509030602030204" pitchFamily="49" charset="0"/>
              </a:rPr>
              <a:t>Q;q</a:t>
            </a:r>
            <a:r>
              <a:rPr lang="en-US" sz="1600" dirty="0">
                <a:latin typeface="Ubuntu Mono" panose="020B0509030602030204" pitchFamily="49" charset="0"/>
              </a:rPr>
              <a:t>++)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Ubuntu Mono" panose="020B0509030602030204" pitchFamily="49" charset="0"/>
              </a:rPr>
              <a:t>          for(</a:t>
            </a:r>
            <a:r>
              <a:rPr lang="en-US" sz="1600" dirty="0" err="1">
                <a:latin typeface="Ubuntu Mono" panose="020B0509030602030204" pitchFamily="49" charset="0"/>
              </a:rPr>
              <a:t>int</a:t>
            </a:r>
            <a:r>
              <a:rPr lang="en-US" sz="1600" dirty="0">
                <a:latin typeface="Ubuntu Mono" panose="020B0509030602030204" pitchFamily="49" charset="0"/>
              </a:rPr>
              <a:t> r=0;r&lt;</a:t>
            </a:r>
            <a:r>
              <a:rPr lang="en-US" sz="1600" dirty="0" err="1">
                <a:latin typeface="Ubuntu Mono" panose="020B0509030602030204" pitchFamily="49" charset="0"/>
              </a:rPr>
              <a:t>R;r</a:t>
            </a:r>
            <a:r>
              <a:rPr lang="en-US" sz="1600" dirty="0">
                <a:latin typeface="Ubuntu Mono" panose="020B0509030602030204" pitchFamily="49" charset="0"/>
              </a:rPr>
              <a:t>++)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Ubuntu Mono" panose="020B0509030602030204" pitchFamily="49" charset="0"/>
              </a:rPr>
              <a:t>            for(</a:t>
            </a:r>
            <a:r>
              <a:rPr lang="en-US" sz="1600" dirty="0" err="1">
                <a:latin typeface="Ubuntu Mono" panose="020B0509030602030204" pitchFamily="49" charset="0"/>
              </a:rPr>
              <a:t>int</a:t>
            </a:r>
            <a:r>
              <a:rPr lang="en-US" sz="1600" dirty="0">
                <a:latin typeface="Ubuntu Mono" panose="020B0509030602030204" pitchFamily="49" charset="0"/>
              </a:rPr>
              <a:t> s=0;s&lt;S;s++)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Ubuntu Mono" panose="020B0509030602030204" pitchFamily="49" charset="0"/>
              </a:rPr>
              <a:t>	   </a:t>
            </a:r>
            <a:r>
              <a:rPr lang="en-US" sz="1600" dirty="0" smtClean="0">
                <a:latin typeface="Ubuntu Mono" panose="020B0509030602030204" pitchFamily="49" charset="0"/>
              </a:rPr>
              <a:t>  C[n</a:t>
            </a:r>
            <a:r>
              <a:rPr lang="en-US" sz="1600" dirty="0">
                <a:latin typeface="Ubuntu Mono" panose="020B0509030602030204" pitchFamily="49" charset="0"/>
              </a:rPr>
              <a:t>][p][q][k] += </a:t>
            </a:r>
            <a:r>
              <a:rPr lang="en-US" sz="1600" dirty="0" smtClean="0">
                <a:latin typeface="Ubuntu Mono" panose="020B0509030602030204" pitchFamily="49" charset="0"/>
              </a:rPr>
              <a:t>A[n</a:t>
            </a:r>
            <a:r>
              <a:rPr lang="en-US" sz="1600" dirty="0">
                <a:latin typeface="Ubuntu Mono" panose="020B0509030602030204" pitchFamily="49" charset="0"/>
              </a:rPr>
              <a:t>][</a:t>
            </a:r>
            <a:r>
              <a:rPr lang="en-US" sz="1600" dirty="0" err="1">
                <a:latin typeface="Ubuntu Mono" panose="020B0509030602030204" pitchFamily="49" charset="0"/>
              </a:rPr>
              <a:t>p+r</a:t>
            </a:r>
            <a:r>
              <a:rPr lang="en-US" sz="1600" dirty="0">
                <a:latin typeface="Ubuntu Mono" panose="020B0509030602030204" pitchFamily="49" charset="0"/>
              </a:rPr>
              <a:t>][</a:t>
            </a:r>
            <a:r>
              <a:rPr lang="en-US" sz="1600" dirty="0" err="1">
                <a:latin typeface="Ubuntu Mono" panose="020B0509030602030204" pitchFamily="49" charset="0"/>
              </a:rPr>
              <a:t>q+s</a:t>
            </a:r>
            <a:r>
              <a:rPr lang="en-US" sz="1600" dirty="0">
                <a:latin typeface="Ubuntu Mono" panose="020B0509030602030204" pitchFamily="49" charset="0"/>
              </a:rPr>
              <a:t>][c]*B[r][s][c][k</a:t>
            </a:r>
            <a:r>
              <a:rPr lang="en-US" sz="1600" dirty="0" smtClean="0">
                <a:latin typeface="Ubuntu Mono" panose="020B0509030602030204" pitchFamily="49" charset="0"/>
              </a:rPr>
              <a:t>]</a:t>
            </a:r>
            <a:endParaRPr lang="en-US" sz="1600" dirty="0">
              <a:latin typeface="Ubuntu Mono" panose="020B0509030602030204" pitchFamily="49" charset="0"/>
            </a:endParaRPr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  <p:sp>
        <p:nvSpPr>
          <p:cNvPr id="5" name="Slide Number Placeholder 4" descr="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8</a:t>
            </a:r>
            <a:endParaRPr lang="en-US"/>
          </a:p>
        </p:txBody>
      </p:sp>
      <p:graphicFrame>
        <p:nvGraphicFramePr>
          <p:cNvPr id="11" name="Table 10" descr="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665553"/>
              </p:ext>
            </p:extLst>
          </p:nvPr>
        </p:nvGraphicFramePr>
        <p:xfrm>
          <a:off x="7477126" y="1922820"/>
          <a:ext cx="3876672" cy="29270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69168">
                  <a:extLst>
                    <a:ext uri="{9D8B030D-6E8A-4147-A177-3AD203B41FA5}">
                      <a16:colId xmlns:a16="http://schemas.microsoft.com/office/drawing/2014/main" val="1223207000"/>
                    </a:ext>
                  </a:extLst>
                </a:gridCol>
                <a:gridCol w="969168">
                  <a:extLst>
                    <a:ext uri="{9D8B030D-6E8A-4147-A177-3AD203B41FA5}">
                      <a16:colId xmlns:a16="http://schemas.microsoft.com/office/drawing/2014/main" val="121830062"/>
                    </a:ext>
                  </a:extLst>
                </a:gridCol>
                <a:gridCol w="969168">
                  <a:extLst>
                    <a:ext uri="{9D8B030D-6E8A-4147-A177-3AD203B41FA5}">
                      <a16:colId xmlns:a16="http://schemas.microsoft.com/office/drawing/2014/main" val="2724079009"/>
                    </a:ext>
                  </a:extLst>
                </a:gridCol>
                <a:gridCol w="969168">
                  <a:extLst>
                    <a:ext uri="{9D8B030D-6E8A-4147-A177-3AD203B41FA5}">
                      <a16:colId xmlns:a16="http://schemas.microsoft.com/office/drawing/2014/main" val="787567302"/>
                    </a:ext>
                  </a:extLst>
                </a:gridCol>
              </a:tblGrid>
              <a:tr h="37025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242163"/>
                  </a:ext>
                </a:extLst>
              </a:tr>
              <a:tr h="3702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spatial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temporal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spatial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719552"/>
                  </a:ext>
                </a:extLst>
              </a:tr>
              <a:tr h="3702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spatial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spatial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temporal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88889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temporal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partial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partial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905107"/>
                  </a:ext>
                </a:extLst>
              </a:tr>
              <a:tr h="3702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stencil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temporal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spatial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870692"/>
                  </a:ext>
                </a:extLst>
              </a:tr>
              <a:tr h="3702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stencil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temporal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spatial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48397"/>
                  </a:ext>
                </a:extLst>
              </a:tr>
              <a:tr h="3702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stencil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spatial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temporal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354465"/>
                  </a:ext>
                </a:extLst>
              </a:tr>
              <a:tr h="3702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stencil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spatial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temporal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84890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 descr=" 8"/>
              <p:cNvSpPr txBox="1"/>
              <p:nvPr/>
            </p:nvSpPr>
            <p:spPr>
              <a:xfrm>
                <a:off x="838200" y="5801235"/>
                <a:ext cx="3513911" cy="2778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𝑁𝐻𝑊𝐶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𝑅𝑆𝐶𝐾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𝑁𝑃𝑄𝐾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 descr="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801235"/>
                <a:ext cx="3513911" cy="277897"/>
              </a:xfrm>
              <a:prstGeom prst="rect">
                <a:avLst/>
              </a:prstGeom>
              <a:blipFill>
                <a:blip r:embed="rId3"/>
                <a:stretch>
                  <a:fillRect l="-521" t="-6667" b="-88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9273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Reuse Types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838199" y="1922820"/>
            <a:ext cx="6498515" cy="2132813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Ubuntu Mono" panose="020B0509030602030204" pitchFamily="49" charset="0"/>
              </a:rPr>
              <a:t>for(</a:t>
            </a:r>
            <a:r>
              <a:rPr lang="en-US" sz="1600" dirty="0" err="1">
                <a:latin typeface="Ubuntu Mono" panose="020B0509030602030204" pitchFamily="49" charset="0"/>
              </a:rPr>
              <a:t>int</a:t>
            </a:r>
            <a:r>
              <a:rPr lang="en-US" sz="1600" dirty="0">
                <a:latin typeface="Ubuntu Mono" panose="020B0509030602030204" pitchFamily="49" charset="0"/>
              </a:rPr>
              <a:t> n=0;n&lt;</a:t>
            </a:r>
            <a:r>
              <a:rPr lang="en-US" sz="1600" dirty="0" err="1">
                <a:latin typeface="Ubuntu Mono" panose="020B0509030602030204" pitchFamily="49" charset="0"/>
              </a:rPr>
              <a:t>N;n</a:t>
            </a:r>
            <a:r>
              <a:rPr lang="en-US" sz="1600" dirty="0">
                <a:latin typeface="Ubuntu Mono" panose="020B0509030602030204" pitchFamily="49" charset="0"/>
              </a:rPr>
              <a:t>++)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Ubuntu Mono" panose="020B0509030602030204" pitchFamily="49" charset="0"/>
              </a:rPr>
              <a:t>  for(</a:t>
            </a:r>
            <a:r>
              <a:rPr lang="en-US" sz="1600" dirty="0" err="1">
                <a:latin typeface="Ubuntu Mono" panose="020B0509030602030204" pitchFamily="49" charset="0"/>
              </a:rPr>
              <a:t>int</a:t>
            </a:r>
            <a:r>
              <a:rPr lang="en-US" sz="1600" dirty="0">
                <a:latin typeface="Ubuntu Mono" panose="020B0509030602030204" pitchFamily="49" charset="0"/>
              </a:rPr>
              <a:t> c=0;c&lt;</a:t>
            </a:r>
            <a:r>
              <a:rPr lang="en-US" sz="1600" dirty="0" err="1">
                <a:latin typeface="Ubuntu Mono" panose="020B0509030602030204" pitchFamily="49" charset="0"/>
              </a:rPr>
              <a:t>C;c</a:t>
            </a:r>
            <a:r>
              <a:rPr lang="en-US" sz="1600" dirty="0">
                <a:latin typeface="Ubuntu Mono" panose="020B0509030602030204" pitchFamily="49" charset="0"/>
              </a:rPr>
              <a:t>++)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Ubuntu Mono" panose="020B0509030602030204" pitchFamily="49" charset="0"/>
              </a:rPr>
              <a:t>    for(</a:t>
            </a:r>
            <a:r>
              <a:rPr lang="en-US" sz="1600" dirty="0" err="1">
                <a:latin typeface="Ubuntu Mono" panose="020B0509030602030204" pitchFamily="49" charset="0"/>
              </a:rPr>
              <a:t>int</a:t>
            </a:r>
            <a:r>
              <a:rPr lang="en-US" sz="1600" dirty="0">
                <a:latin typeface="Ubuntu Mono" panose="020B0509030602030204" pitchFamily="49" charset="0"/>
              </a:rPr>
              <a:t> k=0;k&lt;</a:t>
            </a:r>
            <a:r>
              <a:rPr lang="en-US" sz="1600" dirty="0" err="1">
                <a:latin typeface="Ubuntu Mono" panose="020B0509030602030204" pitchFamily="49" charset="0"/>
              </a:rPr>
              <a:t>K;k</a:t>
            </a:r>
            <a:r>
              <a:rPr lang="en-US" sz="1600" dirty="0">
                <a:latin typeface="Ubuntu Mono" panose="020B0509030602030204" pitchFamily="49" charset="0"/>
              </a:rPr>
              <a:t>++)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Ubuntu Mono" panose="020B0509030602030204" pitchFamily="49" charset="0"/>
              </a:rPr>
              <a:t>      for(</a:t>
            </a:r>
            <a:r>
              <a:rPr lang="en-US" sz="1600" dirty="0" err="1">
                <a:latin typeface="Ubuntu Mono" panose="020B0509030602030204" pitchFamily="49" charset="0"/>
              </a:rPr>
              <a:t>int</a:t>
            </a:r>
            <a:r>
              <a:rPr lang="en-US" sz="1600" dirty="0">
                <a:latin typeface="Ubuntu Mono" panose="020B0509030602030204" pitchFamily="49" charset="0"/>
              </a:rPr>
              <a:t> p=0;p&lt;</a:t>
            </a:r>
            <a:r>
              <a:rPr lang="en-US" sz="1600" dirty="0" err="1">
                <a:latin typeface="Ubuntu Mono" panose="020B0509030602030204" pitchFamily="49" charset="0"/>
              </a:rPr>
              <a:t>P;p</a:t>
            </a:r>
            <a:r>
              <a:rPr lang="en-US" sz="1600" dirty="0">
                <a:latin typeface="Ubuntu Mono" panose="020B0509030602030204" pitchFamily="49" charset="0"/>
              </a:rPr>
              <a:t>++)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Ubuntu Mono" panose="020B0509030602030204" pitchFamily="49" charset="0"/>
              </a:rPr>
              <a:t>        for(</a:t>
            </a:r>
            <a:r>
              <a:rPr lang="en-US" sz="1600" dirty="0" err="1">
                <a:latin typeface="Ubuntu Mono" panose="020B0509030602030204" pitchFamily="49" charset="0"/>
              </a:rPr>
              <a:t>int</a:t>
            </a:r>
            <a:r>
              <a:rPr lang="en-US" sz="1600" dirty="0">
                <a:latin typeface="Ubuntu Mono" panose="020B0509030602030204" pitchFamily="49" charset="0"/>
              </a:rPr>
              <a:t> q=0;q&lt;</a:t>
            </a:r>
            <a:r>
              <a:rPr lang="en-US" sz="1600" dirty="0" err="1">
                <a:latin typeface="Ubuntu Mono" panose="020B0509030602030204" pitchFamily="49" charset="0"/>
              </a:rPr>
              <a:t>Q;q</a:t>
            </a:r>
            <a:r>
              <a:rPr lang="en-US" sz="1600" dirty="0">
                <a:latin typeface="Ubuntu Mono" panose="020B0509030602030204" pitchFamily="49" charset="0"/>
              </a:rPr>
              <a:t>++)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Ubuntu Mono" panose="020B0509030602030204" pitchFamily="49" charset="0"/>
              </a:rPr>
              <a:t>          for(</a:t>
            </a:r>
            <a:r>
              <a:rPr lang="en-US" sz="1600" dirty="0" err="1">
                <a:latin typeface="Ubuntu Mono" panose="020B0509030602030204" pitchFamily="49" charset="0"/>
              </a:rPr>
              <a:t>int</a:t>
            </a:r>
            <a:r>
              <a:rPr lang="en-US" sz="1600" dirty="0">
                <a:latin typeface="Ubuntu Mono" panose="020B0509030602030204" pitchFamily="49" charset="0"/>
              </a:rPr>
              <a:t> r=0;r&lt;</a:t>
            </a:r>
            <a:r>
              <a:rPr lang="en-US" sz="1600" dirty="0" err="1">
                <a:latin typeface="Ubuntu Mono" panose="020B0509030602030204" pitchFamily="49" charset="0"/>
              </a:rPr>
              <a:t>R;r</a:t>
            </a:r>
            <a:r>
              <a:rPr lang="en-US" sz="1600" dirty="0">
                <a:latin typeface="Ubuntu Mono" panose="020B0509030602030204" pitchFamily="49" charset="0"/>
              </a:rPr>
              <a:t>++)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Ubuntu Mono" panose="020B0509030602030204" pitchFamily="49" charset="0"/>
              </a:rPr>
              <a:t>            for(</a:t>
            </a:r>
            <a:r>
              <a:rPr lang="en-US" sz="1600" dirty="0" err="1">
                <a:latin typeface="Ubuntu Mono" panose="020B0509030602030204" pitchFamily="49" charset="0"/>
              </a:rPr>
              <a:t>int</a:t>
            </a:r>
            <a:r>
              <a:rPr lang="en-US" sz="1600" dirty="0">
                <a:latin typeface="Ubuntu Mono" panose="020B0509030602030204" pitchFamily="49" charset="0"/>
              </a:rPr>
              <a:t> s=0;s&lt;S;s++)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Ubuntu Mono" panose="020B0509030602030204" pitchFamily="49" charset="0"/>
              </a:rPr>
              <a:t>	   </a:t>
            </a:r>
            <a:r>
              <a:rPr lang="en-US" sz="1600" dirty="0" smtClean="0">
                <a:latin typeface="Ubuntu Mono" panose="020B0509030602030204" pitchFamily="49" charset="0"/>
              </a:rPr>
              <a:t>  C[n</a:t>
            </a:r>
            <a:r>
              <a:rPr lang="en-US" sz="1600" dirty="0">
                <a:latin typeface="Ubuntu Mono" panose="020B0509030602030204" pitchFamily="49" charset="0"/>
              </a:rPr>
              <a:t>][p][q][k] += </a:t>
            </a:r>
            <a:r>
              <a:rPr lang="en-US" sz="1600" dirty="0" smtClean="0">
                <a:latin typeface="Ubuntu Mono" panose="020B0509030602030204" pitchFamily="49" charset="0"/>
              </a:rPr>
              <a:t>A[n</a:t>
            </a:r>
            <a:r>
              <a:rPr lang="en-US" sz="1600" dirty="0">
                <a:latin typeface="Ubuntu Mono" panose="020B0509030602030204" pitchFamily="49" charset="0"/>
              </a:rPr>
              <a:t>][</a:t>
            </a:r>
            <a:r>
              <a:rPr lang="en-US" sz="1600" dirty="0" err="1">
                <a:latin typeface="Ubuntu Mono" panose="020B0509030602030204" pitchFamily="49" charset="0"/>
              </a:rPr>
              <a:t>p+r</a:t>
            </a:r>
            <a:r>
              <a:rPr lang="en-US" sz="1600" dirty="0">
                <a:latin typeface="Ubuntu Mono" panose="020B0509030602030204" pitchFamily="49" charset="0"/>
              </a:rPr>
              <a:t>][</a:t>
            </a:r>
            <a:r>
              <a:rPr lang="en-US" sz="1600" dirty="0" err="1">
                <a:latin typeface="Ubuntu Mono" panose="020B0509030602030204" pitchFamily="49" charset="0"/>
              </a:rPr>
              <a:t>q+s</a:t>
            </a:r>
            <a:r>
              <a:rPr lang="en-US" sz="1600" dirty="0">
                <a:latin typeface="Ubuntu Mono" panose="020B0509030602030204" pitchFamily="49" charset="0"/>
              </a:rPr>
              <a:t>][c]*B[r][s][c][k</a:t>
            </a:r>
            <a:r>
              <a:rPr lang="en-US" sz="1600" dirty="0" smtClean="0">
                <a:latin typeface="Ubuntu Mono" panose="020B0509030602030204" pitchFamily="49" charset="0"/>
              </a:rPr>
              <a:t>]</a:t>
            </a:r>
            <a:endParaRPr lang="en-US" sz="1600" dirty="0">
              <a:latin typeface="Ubuntu Mono" panose="020B0509030602030204" pitchFamily="49" charset="0"/>
            </a:endParaRPr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  <p:sp>
        <p:nvSpPr>
          <p:cNvPr id="5" name="Slide Number Placeholder 4" descr="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8</a:t>
            </a:r>
            <a:endParaRPr lang="en-US"/>
          </a:p>
        </p:txBody>
      </p:sp>
      <p:graphicFrame>
        <p:nvGraphicFramePr>
          <p:cNvPr id="11" name="Table 10" descr="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740429"/>
              </p:ext>
            </p:extLst>
          </p:nvPr>
        </p:nvGraphicFramePr>
        <p:xfrm>
          <a:off x="7477126" y="1922820"/>
          <a:ext cx="3876672" cy="29270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69168">
                  <a:extLst>
                    <a:ext uri="{9D8B030D-6E8A-4147-A177-3AD203B41FA5}">
                      <a16:colId xmlns:a16="http://schemas.microsoft.com/office/drawing/2014/main" val="1223207000"/>
                    </a:ext>
                  </a:extLst>
                </a:gridCol>
                <a:gridCol w="969168">
                  <a:extLst>
                    <a:ext uri="{9D8B030D-6E8A-4147-A177-3AD203B41FA5}">
                      <a16:colId xmlns:a16="http://schemas.microsoft.com/office/drawing/2014/main" val="121830062"/>
                    </a:ext>
                  </a:extLst>
                </a:gridCol>
                <a:gridCol w="969168">
                  <a:extLst>
                    <a:ext uri="{9D8B030D-6E8A-4147-A177-3AD203B41FA5}">
                      <a16:colId xmlns:a16="http://schemas.microsoft.com/office/drawing/2014/main" val="2724079009"/>
                    </a:ext>
                  </a:extLst>
                </a:gridCol>
                <a:gridCol w="969168">
                  <a:extLst>
                    <a:ext uri="{9D8B030D-6E8A-4147-A177-3AD203B41FA5}">
                      <a16:colId xmlns:a16="http://schemas.microsoft.com/office/drawing/2014/main" val="787567302"/>
                    </a:ext>
                  </a:extLst>
                </a:gridCol>
              </a:tblGrid>
              <a:tr h="37025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242163"/>
                  </a:ext>
                </a:extLst>
              </a:tr>
              <a:tr h="3702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spatial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temporal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spatial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719552"/>
                  </a:ext>
                </a:extLst>
              </a:tr>
              <a:tr h="3702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spatial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spatial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temporal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88889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temporal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partial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partial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905107"/>
                  </a:ext>
                </a:extLst>
              </a:tr>
              <a:tr h="3702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stencil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temporal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spatial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870692"/>
                  </a:ext>
                </a:extLst>
              </a:tr>
              <a:tr h="3702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stencil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temporal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spatial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48397"/>
                  </a:ext>
                </a:extLst>
              </a:tr>
              <a:tr h="3702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stencil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spatial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temporal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354465"/>
                  </a:ext>
                </a:extLst>
              </a:tr>
              <a:tr h="3702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stencil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spatial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temporal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84890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 descr=" 8"/>
              <p:cNvSpPr txBox="1"/>
              <p:nvPr/>
            </p:nvSpPr>
            <p:spPr>
              <a:xfrm>
                <a:off x="838200" y="5801235"/>
                <a:ext cx="3513911" cy="2778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𝑁𝐻𝑊𝐶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𝑅𝑆𝐶𝐾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𝑁𝑃𝑄𝐾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 descr="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801235"/>
                <a:ext cx="3513911" cy="277897"/>
              </a:xfrm>
              <a:prstGeom prst="rect">
                <a:avLst/>
              </a:prstGeom>
              <a:blipFill>
                <a:blip r:embed="rId3"/>
                <a:stretch>
                  <a:fillRect l="-521" t="-6667" b="-88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 descr=" 7"/>
          <p:cNvSpPr/>
          <p:nvPr/>
        </p:nvSpPr>
        <p:spPr>
          <a:xfrm>
            <a:off x="4486656" y="3613293"/>
            <a:ext cx="1011936" cy="4102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 descr=" 10"/>
          <p:cNvSpPr/>
          <p:nvPr/>
        </p:nvSpPr>
        <p:spPr>
          <a:xfrm>
            <a:off x="8485632" y="3401568"/>
            <a:ext cx="829056" cy="141427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65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Reuse Types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838199" y="1922820"/>
            <a:ext cx="6498515" cy="2132813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Ubuntu Mono" panose="020B0509030602030204" pitchFamily="49" charset="0"/>
              </a:rPr>
              <a:t>for(</a:t>
            </a:r>
            <a:r>
              <a:rPr lang="en-US" sz="1600" dirty="0" err="1">
                <a:latin typeface="Ubuntu Mono" panose="020B0509030602030204" pitchFamily="49" charset="0"/>
              </a:rPr>
              <a:t>int</a:t>
            </a:r>
            <a:r>
              <a:rPr lang="en-US" sz="1600" dirty="0">
                <a:latin typeface="Ubuntu Mono" panose="020B0509030602030204" pitchFamily="49" charset="0"/>
              </a:rPr>
              <a:t> n=0;n&lt;</a:t>
            </a:r>
            <a:r>
              <a:rPr lang="en-US" sz="1600" dirty="0" err="1">
                <a:latin typeface="Ubuntu Mono" panose="020B0509030602030204" pitchFamily="49" charset="0"/>
              </a:rPr>
              <a:t>N;n</a:t>
            </a:r>
            <a:r>
              <a:rPr lang="en-US" sz="1600" dirty="0">
                <a:latin typeface="Ubuntu Mono" panose="020B0509030602030204" pitchFamily="49" charset="0"/>
              </a:rPr>
              <a:t>++)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Ubuntu Mono" panose="020B0509030602030204" pitchFamily="49" charset="0"/>
              </a:rPr>
              <a:t>  for(</a:t>
            </a:r>
            <a:r>
              <a:rPr lang="en-US" sz="1600" dirty="0" err="1">
                <a:latin typeface="Ubuntu Mono" panose="020B0509030602030204" pitchFamily="49" charset="0"/>
              </a:rPr>
              <a:t>int</a:t>
            </a:r>
            <a:r>
              <a:rPr lang="en-US" sz="1600" dirty="0">
                <a:latin typeface="Ubuntu Mono" panose="020B0509030602030204" pitchFamily="49" charset="0"/>
              </a:rPr>
              <a:t> c=0;c&lt;</a:t>
            </a:r>
            <a:r>
              <a:rPr lang="en-US" sz="1600" dirty="0" err="1">
                <a:latin typeface="Ubuntu Mono" panose="020B0509030602030204" pitchFamily="49" charset="0"/>
              </a:rPr>
              <a:t>C;c</a:t>
            </a:r>
            <a:r>
              <a:rPr lang="en-US" sz="1600" dirty="0">
                <a:latin typeface="Ubuntu Mono" panose="020B0509030602030204" pitchFamily="49" charset="0"/>
              </a:rPr>
              <a:t>++)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Ubuntu Mono" panose="020B0509030602030204" pitchFamily="49" charset="0"/>
              </a:rPr>
              <a:t>    for(</a:t>
            </a:r>
            <a:r>
              <a:rPr lang="en-US" sz="1600" dirty="0" err="1">
                <a:latin typeface="Ubuntu Mono" panose="020B0509030602030204" pitchFamily="49" charset="0"/>
              </a:rPr>
              <a:t>int</a:t>
            </a:r>
            <a:r>
              <a:rPr lang="en-US" sz="1600" dirty="0">
                <a:latin typeface="Ubuntu Mono" panose="020B0509030602030204" pitchFamily="49" charset="0"/>
              </a:rPr>
              <a:t> k=0;k&lt;</a:t>
            </a:r>
            <a:r>
              <a:rPr lang="en-US" sz="1600" dirty="0" err="1">
                <a:latin typeface="Ubuntu Mono" panose="020B0509030602030204" pitchFamily="49" charset="0"/>
              </a:rPr>
              <a:t>K;k</a:t>
            </a:r>
            <a:r>
              <a:rPr lang="en-US" sz="1600" dirty="0">
                <a:latin typeface="Ubuntu Mono" panose="020B0509030602030204" pitchFamily="49" charset="0"/>
              </a:rPr>
              <a:t>++)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Ubuntu Mono" panose="020B0509030602030204" pitchFamily="49" charset="0"/>
              </a:rPr>
              <a:t>      for(</a:t>
            </a:r>
            <a:r>
              <a:rPr lang="en-US" sz="1600" dirty="0" err="1">
                <a:latin typeface="Ubuntu Mono" panose="020B0509030602030204" pitchFamily="49" charset="0"/>
              </a:rPr>
              <a:t>int</a:t>
            </a:r>
            <a:r>
              <a:rPr lang="en-US" sz="1600" dirty="0">
                <a:latin typeface="Ubuntu Mono" panose="020B0509030602030204" pitchFamily="49" charset="0"/>
              </a:rPr>
              <a:t> p=0;p&lt;</a:t>
            </a:r>
            <a:r>
              <a:rPr lang="en-US" sz="1600" dirty="0" err="1">
                <a:latin typeface="Ubuntu Mono" panose="020B0509030602030204" pitchFamily="49" charset="0"/>
              </a:rPr>
              <a:t>P;p</a:t>
            </a:r>
            <a:r>
              <a:rPr lang="en-US" sz="1600" dirty="0">
                <a:latin typeface="Ubuntu Mono" panose="020B0509030602030204" pitchFamily="49" charset="0"/>
              </a:rPr>
              <a:t>++)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Ubuntu Mono" panose="020B0509030602030204" pitchFamily="49" charset="0"/>
              </a:rPr>
              <a:t>        for(</a:t>
            </a:r>
            <a:r>
              <a:rPr lang="en-US" sz="1600" dirty="0" err="1">
                <a:latin typeface="Ubuntu Mono" panose="020B0509030602030204" pitchFamily="49" charset="0"/>
              </a:rPr>
              <a:t>int</a:t>
            </a:r>
            <a:r>
              <a:rPr lang="en-US" sz="1600" dirty="0">
                <a:latin typeface="Ubuntu Mono" panose="020B0509030602030204" pitchFamily="49" charset="0"/>
              </a:rPr>
              <a:t> q=0;q&lt;</a:t>
            </a:r>
            <a:r>
              <a:rPr lang="en-US" sz="1600" dirty="0" err="1">
                <a:latin typeface="Ubuntu Mono" panose="020B0509030602030204" pitchFamily="49" charset="0"/>
              </a:rPr>
              <a:t>Q;q</a:t>
            </a:r>
            <a:r>
              <a:rPr lang="en-US" sz="1600" dirty="0">
                <a:latin typeface="Ubuntu Mono" panose="020B0509030602030204" pitchFamily="49" charset="0"/>
              </a:rPr>
              <a:t>++)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Ubuntu Mono" panose="020B0509030602030204" pitchFamily="49" charset="0"/>
              </a:rPr>
              <a:t>          for(</a:t>
            </a:r>
            <a:r>
              <a:rPr lang="en-US" sz="1600" dirty="0" err="1">
                <a:latin typeface="Ubuntu Mono" panose="020B0509030602030204" pitchFamily="49" charset="0"/>
              </a:rPr>
              <a:t>int</a:t>
            </a:r>
            <a:r>
              <a:rPr lang="en-US" sz="1600" dirty="0">
                <a:latin typeface="Ubuntu Mono" panose="020B0509030602030204" pitchFamily="49" charset="0"/>
              </a:rPr>
              <a:t> r=0;r&lt;</a:t>
            </a:r>
            <a:r>
              <a:rPr lang="en-US" sz="1600" dirty="0" err="1">
                <a:latin typeface="Ubuntu Mono" panose="020B0509030602030204" pitchFamily="49" charset="0"/>
              </a:rPr>
              <a:t>R;r</a:t>
            </a:r>
            <a:r>
              <a:rPr lang="en-US" sz="1600" dirty="0">
                <a:latin typeface="Ubuntu Mono" panose="020B0509030602030204" pitchFamily="49" charset="0"/>
              </a:rPr>
              <a:t>++)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Ubuntu Mono" panose="020B0509030602030204" pitchFamily="49" charset="0"/>
              </a:rPr>
              <a:t>            for(</a:t>
            </a:r>
            <a:r>
              <a:rPr lang="en-US" sz="1600" dirty="0" err="1">
                <a:latin typeface="Ubuntu Mono" panose="020B0509030602030204" pitchFamily="49" charset="0"/>
              </a:rPr>
              <a:t>int</a:t>
            </a:r>
            <a:r>
              <a:rPr lang="en-US" sz="1600" dirty="0">
                <a:latin typeface="Ubuntu Mono" panose="020B0509030602030204" pitchFamily="49" charset="0"/>
              </a:rPr>
              <a:t> s=0;s&lt;S;s++)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Ubuntu Mono" panose="020B0509030602030204" pitchFamily="49" charset="0"/>
              </a:rPr>
              <a:t>	   </a:t>
            </a:r>
            <a:r>
              <a:rPr lang="en-US" sz="1600" dirty="0" smtClean="0">
                <a:latin typeface="Ubuntu Mono" panose="020B0509030602030204" pitchFamily="49" charset="0"/>
              </a:rPr>
              <a:t>  C[n</a:t>
            </a:r>
            <a:r>
              <a:rPr lang="en-US" sz="1600" dirty="0">
                <a:latin typeface="Ubuntu Mono" panose="020B0509030602030204" pitchFamily="49" charset="0"/>
              </a:rPr>
              <a:t>][p][q][k] += </a:t>
            </a:r>
            <a:r>
              <a:rPr lang="en-US" sz="1600" dirty="0" smtClean="0">
                <a:latin typeface="Ubuntu Mono" panose="020B0509030602030204" pitchFamily="49" charset="0"/>
              </a:rPr>
              <a:t>A[n</a:t>
            </a:r>
            <a:r>
              <a:rPr lang="en-US" sz="1600" dirty="0">
                <a:latin typeface="Ubuntu Mono" panose="020B0509030602030204" pitchFamily="49" charset="0"/>
              </a:rPr>
              <a:t>][</a:t>
            </a:r>
            <a:r>
              <a:rPr lang="en-US" sz="1600" dirty="0" err="1">
                <a:latin typeface="Ubuntu Mono" panose="020B0509030602030204" pitchFamily="49" charset="0"/>
              </a:rPr>
              <a:t>p+r</a:t>
            </a:r>
            <a:r>
              <a:rPr lang="en-US" sz="1600" dirty="0">
                <a:latin typeface="Ubuntu Mono" panose="020B0509030602030204" pitchFamily="49" charset="0"/>
              </a:rPr>
              <a:t>][</a:t>
            </a:r>
            <a:r>
              <a:rPr lang="en-US" sz="1600" dirty="0" err="1">
                <a:latin typeface="Ubuntu Mono" panose="020B0509030602030204" pitchFamily="49" charset="0"/>
              </a:rPr>
              <a:t>q+s</a:t>
            </a:r>
            <a:r>
              <a:rPr lang="en-US" sz="1600" dirty="0">
                <a:latin typeface="Ubuntu Mono" panose="020B0509030602030204" pitchFamily="49" charset="0"/>
              </a:rPr>
              <a:t>][c]*B[r][s][c][k</a:t>
            </a:r>
            <a:r>
              <a:rPr lang="en-US" sz="1600" dirty="0" smtClean="0">
                <a:latin typeface="Ubuntu Mono" panose="020B0509030602030204" pitchFamily="49" charset="0"/>
              </a:rPr>
              <a:t>]</a:t>
            </a:r>
            <a:endParaRPr lang="en-US" sz="1600" dirty="0">
              <a:latin typeface="Ubuntu Mono" panose="020B0509030602030204" pitchFamily="49" charset="0"/>
            </a:endParaRPr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  <p:sp>
        <p:nvSpPr>
          <p:cNvPr id="5" name="Slide Number Placeholder 4" descr="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8</a:t>
            </a:r>
            <a:endParaRPr lang="en-US"/>
          </a:p>
        </p:txBody>
      </p:sp>
      <p:graphicFrame>
        <p:nvGraphicFramePr>
          <p:cNvPr id="11" name="Table 10" descr="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658377"/>
              </p:ext>
            </p:extLst>
          </p:nvPr>
        </p:nvGraphicFramePr>
        <p:xfrm>
          <a:off x="7477126" y="1922820"/>
          <a:ext cx="3876672" cy="29270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69168">
                  <a:extLst>
                    <a:ext uri="{9D8B030D-6E8A-4147-A177-3AD203B41FA5}">
                      <a16:colId xmlns:a16="http://schemas.microsoft.com/office/drawing/2014/main" val="1223207000"/>
                    </a:ext>
                  </a:extLst>
                </a:gridCol>
                <a:gridCol w="969168">
                  <a:extLst>
                    <a:ext uri="{9D8B030D-6E8A-4147-A177-3AD203B41FA5}">
                      <a16:colId xmlns:a16="http://schemas.microsoft.com/office/drawing/2014/main" val="121830062"/>
                    </a:ext>
                  </a:extLst>
                </a:gridCol>
                <a:gridCol w="969168">
                  <a:extLst>
                    <a:ext uri="{9D8B030D-6E8A-4147-A177-3AD203B41FA5}">
                      <a16:colId xmlns:a16="http://schemas.microsoft.com/office/drawing/2014/main" val="2724079009"/>
                    </a:ext>
                  </a:extLst>
                </a:gridCol>
                <a:gridCol w="969168">
                  <a:extLst>
                    <a:ext uri="{9D8B030D-6E8A-4147-A177-3AD203B41FA5}">
                      <a16:colId xmlns:a16="http://schemas.microsoft.com/office/drawing/2014/main" val="787567302"/>
                    </a:ext>
                  </a:extLst>
                </a:gridCol>
              </a:tblGrid>
              <a:tr h="37025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242163"/>
                  </a:ext>
                </a:extLst>
              </a:tr>
              <a:tr h="3702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spatial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temporal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spatial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719552"/>
                  </a:ext>
                </a:extLst>
              </a:tr>
              <a:tr h="3702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spatial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spatial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temporal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88889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temporal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partial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partial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905107"/>
                  </a:ext>
                </a:extLst>
              </a:tr>
              <a:tr h="3702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stencil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temporal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spatial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870692"/>
                  </a:ext>
                </a:extLst>
              </a:tr>
              <a:tr h="3702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stencil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temporal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spatial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48397"/>
                  </a:ext>
                </a:extLst>
              </a:tr>
              <a:tr h="3702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stencil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spatial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temporal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354465"/>
                  </a:ext>
                </a:extLst>
              </a:tr>
              <a:tr h="3702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stencil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spatial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temporal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84890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 descr=" 8"/>
              <p:cNvSpPr txBox="1"/>
              <p:nvPr/>
            </p:nvSpPr>
            <p:spPr>
              <a:xfrm>
                <a:off x="838200" y="5801235"/>
                <a:ext cx="3513911" cy="2778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𝑁𝐻𝑊𝐶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𝑅𝑆𝐶𝐾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𝑁𝑃𝑄𝐾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 descr="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801235"/>
                <a:ext cx="3513911" cy="277897"/>
              </a:xfrm>
              <a:prstGeom prst="rect">
                <a:avLst/>
              </a:prstGeom>
              <a:blipFill>
                <a:blip r:embed="rId3"/>
                <a:stretch>
                  <a:fillRect l="-521" t="-6667" b="-88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 descr=" 9"/>
          <p:cNvSpPr/>
          <p:nvPr/>
        </p:nvSpPr>
        <p:spPr>
          <a:xfrm>
            <a:off x="3392424" y="3645408"/>
            <a:ext cx="377952" cy="41022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 descr=" 12"/>
          <p:cNvSpPr/>
          <p:nvPr/>
        </p:nvSpPr>
        <p:spPr>
          <a:xfrm>
            <a:off x="6928384" y="3635562"/>
            <a:ext cx="377952" cy="41022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 descr=" 13"/>
          <p:cNvSpPr/>
          <p:nvPr/>
        </p:nvSpPr>
        <p:spPr>
          <a:xfrm>
            <a:off x="9446312" y="3026500"/>
            <a:ext cx="1597152" cy="34137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12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  <p:sp>
        <p:nvSpPr>
          <p:cNvPr id="5" name="Slide Number Placeholder 4" descr="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9</a:t>
            </a:r>
            <a:endParaRPr lang="en-US"/>
          </a:p>
        </p:txBody>
      </p:sp>
      <p:sp>
        <p:nvSpPr>
          <p:cNvPr id="12" name="Title 1" descr="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Permutation and Locality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009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 descr=" 6"/>
          <p:cNvSpPr txBox="1"/>
          <p:nvPr/>
        </p:nvSpPr>
        <p:spPr>
          <a:xfrm>
            <a:off x="555099" y="1746848"/>
            <a:ext cx="5596404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n=0;n&lt;</a:t>
            </a:r>
            <a:r>
              <a:rPr lang="en-US" sz="1400" dirty="0" err="1" smtClean="0">
                <a:latin typeface="Ubuntu Mono" panose="020B0509030602030204" pitchFamily="49" charset="0"/>
              </a:rPr>
              <a:t>N;n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</a:p>
          <a:p>
            <a:r>
              <a:rPr lang="en-US" sz="1400" dirty="0">
                <a:latin typeface="Ubuntu Mono" panose="020B0509030602030204" pitchFamily="49" charset="0"/>
              </a:rPr>
              <a:t> </a:t>
            </a:r>
            <a:r>
              <a:rPr lang="en-US" sz="1400" dirty="0" smtClean="0">
                <a:latin typeface="Ubuntu Mono" panose="020B0509030602030204" pitchFamily="49" charset="0"/>
              </a:rPr>
              <a:t>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c=0;c&lt;</a:t>
            </a:r>
            <a:r>
              <a:rPr lang="en-US" sz="1400" dirty="0" err="1" smtClean="0">
                <a:latin typeface="Ubuntu Mono" panose="020B0509030602030204" pitchFamily="49" charset="0"/>
              </a:rPr>
              <a:t>C;c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k=0;k&lt;</a:t>
            </a:r>
            <a:r>
              <a:rPr lang="en-US" sz="1400" dirty="0" err="1" smtClean="0">
                <a:latin typeface="Ubuntu Mono" panose="020B0509030602030204" pitchFamily="49" charset="0"/>
              </a:rPr>
              <a:t>K;k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p=0;p&lt;</a:t>
            </a:r>
            <a:r>
              <a:rPr lang="en-US" sz="1400" dirty="0" err="1" smtClean="0">
                <a:latin typeface="Ubuntu Mono" panose="020B0509030602030204" pitchFamily="49" charset="0"/>
              </a:rPr>
              <a:t>P;p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q=0;q&lt;</a:t>
            </a:r>
            <a:r>
              <a:rPr lang="en-US" sz="1400" dirty="0" err="1" smtClean="0">
                <a:latin typeface="Ubuntu Mono" panose="020B0509030602030204" pitchFamily="49" charset="0"/>
              </a:rPr>
              <a:t>Q;q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r=0;r&lt;</a:t>
            </a:r>
            <a:r>
              <a:rPr lang="en-US" sz="1400" dirty="0" err="1" smtClean="0">
                <a:latin typeface="Ubuntu Mono" panose="020B0509030602030204" pitchFamily="49" charset="0"/>
              </a:rPr>
              <a:t>R;r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s=0;s&lt;S;s++)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	</a:t>
            </a:r>
            <a:r>
              <a:rPr lang="en-US" sz="1400" dirty="0">
                <a:latin typeface="Ubuntu Mono" panose="020B0509030602030204" pitchFamily="49" charset="0"/>
              </a:rPr>
              <a:t> </a:t>
            </a:r>
            <a:r>
              <a:rPr lang="en-US" sz="1400" dirty="0" smtClean="0">
                <a:latin typeface="Ubuntu Mono" panose="020B0509030602030204" pitchFamily="49" charset="0"/>
              </a:rPr>
              <a:t> C[n][p][q][k] += A[n][</a:t>
            </a:r>
            <a:r>
              <a:rPr lang="en-US" sz="1400" dirty="0" err="1" smtClean="0">
                <a:latin typeface="Ubuntu Mono" panose="020B0509030602030204" pitchFamily="49" charset="0"/>
              </a:rPr>
              <a:t>p+r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 err="1">
                <a:latin typeface="Ubuntu Mono" panose="020B0509030602030204" pitchFamily="49" charset="0"/>
              </a:rPr>
              <a:t>q</a:t>
            </a:r>
            <a:r>
              <a:rPr lang="en-US" sz="1400" dirty="0" err="1" smtClean="0">
                <a:latin typeface="Ubuntu Mono" panose="020B0509030602030204" pitchFamily="49" charset="0"/>
              </a:rPr>
              <a:t>+s</a:t>
            </a:r>
            <a:r>
              <a:rPr lang="en-US" sz="1400" dirty="0" smtClean="0">
                <a:latin typeface="Ubuntu Mono" panose="020B0509030602030204" pitchFamily="49" charset="0"/>
              </a:rPr>
              <a:t>][c]*B[r][</a:t>
            </a:r>
            <a:r>
              <a:rPr lang="en-US" sz="1400" dirty="0">
                <a:latin typeface="Ubuntu Mono" panose="020B0509030602030204" pitchFamily="49" charset="0"/>
              </a:rPr>
              <a:t>s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>
                <a:latin typeface="Ubuntu Mono" panose="020B0509030602030204" pitchFamily="49" charset="0"/>
              </a:rPr>
              <a:t>c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>
                <a:latin typeface="Ubuntu Mono" panose="020B0509030602030204" pitchFamily="49" charset="0"/>
              </a:rPr>
              <a:t>k</a:t>
            </a:r>
            <a:r>
              <a:rPr lang="en-US" sz="1400" dirty="0" smtClean="0">
                <a:latin typeface="Ubuntu Mono" panose="020B0509030602030204" pitchFamily="49" charset="0"/>
              </a:rPr>
              <a:t>]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  <p:sp>
        <p:nvSpPr>
          <p:cNvPr id="5" name="Slide Number Placeholder 4" descr="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9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 descr=" 9"/>
              <p:cNvSpPr txBox="1"/>
              <p:nvPr/>
            </p:nvSpPr>
            <p:spPr>
              <a:xfrm>
                <a:off x="947003" y="6081170"/>
                <a:ext cx="3513911" cy="2778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𝑁𝐻𝑊𝐶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𝑅𝑆𝐶𝐾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𝑁𝑃𝑄𝐾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 descr="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003" y="6081170"/>
                <a:ext cx="3513911" cy="277897"/>
              </a:xfrm>
              <a:prstGeom prst="rect">
                <a:avLst/>
              </a:prstGeom>
              <a:blipFill>
                <a:blip r:embed="rId3"/>
                <a:stretch>
                  <a:fillRect l="-347" t="-6667" b="-88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 descr="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Permutation and Locality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781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 descr=" 6"/>
          <p:cNvSpPr txBox="1"/>
          <p:nvPr/>
        </p:nvSpPr>
        <p:spPr>
          <a:xfrm>
            <a:off x="555099" y="1746848"/>
            <a:ext cx="5596404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n=0;n&lt;</a:t>
            </a:r>
            <a:r>
              <a:rPr lang="en-US" sz="1400" dirty="0" err="1" smtClean="0">
                <a:latin typeface="Ubuntu Mono" panose="020B0509030602030204" pitchFamily="49" charset="0"/>
              </a:rPr>
              <a:t>N;n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</a:p>
          <a:p>
            <a:r>
              <a:rPr lang="en-US" sz="1400" dirty="0">
                <a:latin typeface="Ubuntu Mono" panose="020B0509030602030204" pitchFamily="49" charset="0"/>
              </a:rPr>
              <a:t> </a:t>
            </a:r>
            <a:r>
              <a:rPr lang="en-US" sz="1400" dirty="0" smtClean="0">
                <a:latin typeface="Ubuntu Mono" panose="020B0509030602030204" pitchFamily="49" charset="0"/>
              </a:rPr>
              <a:t>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c=0;c&lt;</a:t>
            </a:r>
            <a:r>
              <a:rPr lang="en-US" sz="1400" dirty="0" err="1" smtClean="0">
                <a:latin typeface="Ubuntu Mono" panose="020B0509030602030204" pitchFamily="49" charset="0"/>
              </a:rPr>
              <a:t>C;c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k=0;k&lt;</a:t>
            </a:r>
            <a:r>
              <a:rPr lang="en-US" sz="1400" dirty="0" err="1" smtClean="0">
                <a:latin typeface="Ubuntu Mono" panose="020B0509030602030204" pitchFamily="49" charset="0"/>
              </a:rPr>
              <a:t>K;k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p=0;p&lt;</a:t>
            </a:r>
            <a:r>
              <a:rPr lang="en-US" sz="1400" dirty="0" err="1" smtClean="0">
                <a:latin typeface="Ubuntu Mono" panose="020B0509030602030204" pitchFamily="49" charset="0"/>
              </a:rPr>
              <a:t>P;p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q=0;q&lt;</a:t>
            </a:r>
            <a:r>
              <a:rPr lang="en-US" sz="1400" dirty="0" err="1" smtClean="0">
                <a:latin typeface="Ubuntu Mono" panose="020B0509030602030204" pitchFamily="49" charset="0"/>
              </a:rPr>
              <a:t>Q;q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r=0;r&lt;</a:t>
            </a:r>
            <a:r>
              <a:rPr lang="en-US" sz="1400" dirty="0" err="1" smtClean="0">
                <a:latin typeface="Ubuntu Mono" panose="020B0509030602030204" pitchFamily="49" charset="0"/>
              </a:rPr>
              <a:t>R;r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s=0;s&lt;S;s++)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	</a:t>
            </a:r>
            <a:r>
              <a:rPr lang="en-US" sz="1400" dirty="0">
                <a:latin typeface="Ubuntu Mono" panose="020B0509030602030204" pitchFamily="49" charset="0"/>
              </a:rPr>
              <a:t> </a:t>
            </a:r>
            <a:r>
              <a:rPr lang="en-US" sz="1400" dirty="0" smtClean="0">
                <a:latin typeface="Ubuntu Mono" panose="020B0509030602030204" pitchFamily="49" charset="0"/>
              </a:rPr>
              <a:t> C[n][p][q][k] += A[n][</a:t>
            </a:r>
            <a:r>
              <a:rPr lang="en-US" sz="1400" dirty="0" err="1" smtClean="0">
                <a:latin typeface="Ubuntu Mono" panose="020B0509030602030204" pitchFamily="49" charset="0"/>
              </a:rPr>
              <a:t>p+r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 err="1">
                <a:latin typeface="Ubuntu Mono" panose="020B0509030602030204" pitchFamily="49" charset="0"/>
              </a:rPr>
              <a:t>q</a:t>
            </a:r>
            <a:r>
              <a:rPr lang="en-US" sz="1400" dirty="0" err="1" smtClean="0">
                <a:latin typeface="Ubuntu Mono" panose="020B0509030602030204" pitchFamily="49" charset="0"/>
              </a:rPr>
              <a:t>+s</a:t>
            </a:r>
            <a:r>
              <a:rPr lang="en-US" sz="1400" dirty="0" smtClean="0">
                <a:latin typeface="Ubuntu Mono" panose="020B0509030602030204" pitchFamily="49" charset="0"/>
              </a:rPr>
              <a:t>][c]*B[r][</a:t>
            </a:r>
            <a:r>
              <a:rPr lang="en-US" sz="1400" dirty="0">
                <a:latin typeface="Ubuntu Mono" panose="020B0509030602030204" pitchFamily="49" charset="0"/>
              </a:rPr>
              <a:t>s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>
                <a:latin typeface="Ubuntu Mono" panose="020B0509030602030204" pitchFamily="49" charset="0"/>
              </a:rPr>
              <a:t>c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>
                <a:latin typeface="Ubuntu Mono" panose="020B0509030602030204" pitchFamily="49" charset="0"/>
              </a:rPr>
              <a:t>k</a:t>
            </a:r>
            <a:r>
              <a:rPr lang="en-US" sz="1400" dirty="0" smtClean="0">
                <a:latin typeface="Ubuntu Mono" panose="020B0509030602030204" pitchFamily="49" charset="0"/>
              </a:rPr>
              <a:t>]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  <p:sp>
        <p:nvSpPr>
          <p:cNvPr id="5" name="Slide Number Placeholder 4" descr="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9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 descr=" 9"/>
              <p:cNvSpPr txBox="1"/>
              <p:nvPr/>
            </p:nvSpPr>
            <p:spPr>
              <a:xfrm>
                <a:off x="947003" y="6081170"/>
                <a:ext cx="3513911" cy="2778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𝑁𝐻𝑊𝐶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𝑅𝑆𝐶𝐾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𝑁𝑃𝑄𝐾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 descr="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003" y="6081170"/>
                <a:ext cx="3513911" cy="277897"/>
              </a:xfrm>
              <a:prstGeom prst="rect">
                <a:avLst/>
              </a:prstGeom>
              <a:blipFill>
                <a:blip r:embed="rId3"/>
                <a:stretch>
                  <a:fillRect l="-347" t="-6667" b="-88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 descr="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Permutation and Locality</a:t>
            </a:r>
            <a:endParaRPr lang="en-US" dirty="0"/>
          </a:p>
        </p:txBody>
      </p:sp>
      <p:sp>
        <p:nvSpPr>
          <p:cNvPr id="8" name="Rounded Rectangle 7" descr=" 2"/>
          <p:cNvSpPr/>
          <p:nvPr/>
        </p:nvSpPr>
        <p:spPr>
          <a:xfrm>
            <a:off x="947003" y="6045926"/>
            <a:ext cx="3513911" cy="35487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97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 descr=" 6"/>
          <p:cNvSpPr txBox="1"/>
          <p:nvPr/>
        </p:nvSpPr>
        <p:spPr>
          <a:xfrm>
            <a:off x="555099" y="1746848"/>
            <a:ext cx="5596404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n=0;n&lt;</a:t>
            </a:r>
            <a:r>
              <a:rPr lang="en-US" sz="1400" dirty="0" err="1" smtClean="0">
                <a:latin typeface="Ubuntu Mono" panose="020B0509030602030204" pitchFamily="49" charset="0"/>
              </a:rPr>
              <a:t>N;n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</a:p>
          <a:p>
            <a:r>
              <a:rPr lang="en-US" sz="1400" dirty="0">
                <a:latin typeface="Ubuntu Mono" panose="020B0509030602030204" pitchFamily="49" charset="0"/>
              </a:rPr>
              <a:t> </a:t>
            </a:r>
            <a:r>
              <a:rPr lang="en-US" sz="1400" dirty="0" smtClean="0">
                <a:latin typeface="Ubuntu Mono" panose="020B0509030602030204" pitchFamily="49" charset="0"/>
              </a:rPr>
              <a:t>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c=0;c&lt;</a:t>
            </a:r>
            <a:r>
              <a:rPr lang="en-US" sz="1400" dirty="0" err="1" smtClean="0">
                <a:latin typeface="Ubuntu Mono" panose="020B0509030602030204" pitchFamily="49" charset="0"/>
              </a:rPr>
              <a:t>C;c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k=0;k&lt;</a:t>
            </a:r>
            <a:r>
              <a:rPr lang="en-US" sz="1400" dirty="0" err="1" smtClean="0">
                <a:latin typeface="Ubuntu Mono" panose="020B0509030602030204" pitchFamily="49" charset="0"/>
              </a:rPr>
              <a:t>K;k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p=0;p&lt;</a:t>
            </a:r>
            <a:r>
              <a:rPr lang="en-US" sz="1400" dirty="0" err="1" smtClean="0">
                <a:latin typeface="Ubuntu Mono" panose="020B0509030602030204" pitchFamily="49" charset="0"/>
              </a:rPr>
              <a:t>P;p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q=0;q&lt;</a:t>
            </a:r>
            <a:r>
              <a:rPr lang="en-US" sz="1400" dirty="0" err="1" smtClean="0">
                <a:latin typeface="Ubuntu Mono" panose="020B0509030602030204" pitchFamily="49" charset="0"/>
              </a:rPr>
              <a:t>Q;q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r=0;r&lt;</a:t>
            </a:r>
            <a:r>
              <a:rPr lang="en-US" sz="1400" dirty="0" err="1" smtClean="0">
                <a:latin typeface="Ubuntu Mono" panose="020B0509030602030204" pitchFamily="49" charset="0"/>
              </a:rPr>
              <a:t>R;r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s=0;s&lt;S;s++)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	</a:t>
            </a:r>
            <a:r>
              <a:rPr lang="en-US" sz="1400" dirty="0">
                <a:latin typeface="Ubuntu Mono" panose="020B0509030602030204" pitchFamily="49" charset="0"/>
              </a:rPr>
              <a:t> </a:t>
            </a:r>
            <a:r>
              <a:rPr lang="en-US" sz="1400" dirty="0" smtClean="0">
                <a:latin typeface="Ubuntu Mono" panose="020B0509030602030204" pitchFamily="49" charset="0"/>
              </a:rPr>
              <a:t> C[n][p][q][k] += A[n][</a:t>
            </a:r>
            <a:r>
              <a:rPr lang="en-US" sz="1400" dirty="0" err="1" smtClean="0">
                <a:latin typeface="Ubuntu Mono" panose="020B0509030602030204" pitchFamily="49" charset="0"/>
              </a:rPr>
              <a:t>p+r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 err="1">
                <a:latin typeface="Ubuntu Mono" panose="020B0509030602030204" pitchFamily="49" charset="0"/>
              </a:rPr>
              <a:t>q</a:t>
            </a:r>
            <a:r>
              <a:rPr lang="en-US" sz="1400" dirty="0" err="1" smtClean="0">
                <a:latin typeface="Ubuntu Mono" panose="020B0509030602030204" pitchFamily="49" charset="0"/>
              </a:rPr>
              <a:t>+s</a:t>
            </a:r>
            <a:r>
              <a:rPr lang="en-US" sz="1400" dirty="0" smtClean="0">
                <a:latin typeface="Ubuntu Mono" panose="020B0509030602030204" pitchFamily="49" charset="0"/>
              </a:rPr>
              <a:t>][c]*B[r][</a:t>
            </a:r>
            <a:r>
              <a:rPr lang="en-US" sz="1400" dirty="0">
                <a:latin typeface="Ubuntu Mono" panose="020B0509030602030204" pitchFamily="49" charset="0"/>
              </a:rPr>
              <a:t>s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>
                <a:latin typeface="Ubuntu Mono" panose="020B0509030602030204" pitchFamily="49" charset="0"/>
              </a:rPr>
              <a:t>c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>
                <a:latin typeface="Ubuntu Mono" panose="020B0509030602030204" pitchFamily="49" charset="0"/>
              </a:rPr>
              <a:t>k</a:t>
            </a:r>
            <a:r>
              <a:rPr lang="en-US" sz="1400" dirty="0" smtClean="0">
                <a:latin typeface="Ubuntu Mono" panose="020B0509030602030204" pitchFamily="49" charset="0"/>
              </a:rPr>
              <a:t>]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  <p:sp>
        <p:nvSpPr>
          <p:cNvPr id="5" name="Slide Number Placeholder 4" descr="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9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 descr=" 9"/>
              <p:cNvSpPr txBox="1"/>
              <p:nvPr/>
            </p:nvSpPr>
            <p:spPr>
              <a:xfrm>
                <a:off x="947003" y="6081170"/>
                <a:ext cx="3513911" cy="2778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𝑁𝐻𝑊𝐶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𝑅𝑆𝐶𝐾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𝑁𝑃𝑄𝐾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 descr="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003" y="6081170"/>
                <a:ext cx="3513911" cy="277897"/>
              </a:xfrm>
              <a:prstGeom prst="rect">
                <a:avLst/>
              </a:prstGeom>
              <a:blipFill>
                <a:blip r:embed="rId3"/>
                <a:stretch>
                  <a:fillRect l="-347" t="-6667" b="-88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 descr="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Permutation and Locality</a:t>
            </a:r>
            <a:endParaRPr lang="en-US" dirty="0"/>
          </a:p>
        </p:txBody>
      </p:sp>
      <p:graphicFrame>
        <p:nvGraphicFramePr>
          <p:cNvPr id="9" name="Table 8" descr="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374145"/>
              </p:ext>
            </p:extLst>
          </p:nvPr>
        </p:nvGraphicFramePr>
        <p:xfrm>
          <a:off x="975766" y="4658031"/>
          <a:ext cx="4949934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4997">
                  <a:extLst>
                    <a:ext uri="{9D8B030D-6E8A-4147-A177-3AD203B41FA5}">
                      <a16:colId xmlns:a16="http://schemas.microsoft.com/office/drawing/2014/main" val="3792757775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1209704985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88441280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1029703132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1564800140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16467609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3246068745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533882587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1418635891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817699394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482871352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73817893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3057075253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55992216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54005929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87964546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219597260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388732915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522737862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989251045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29350147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3164566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Ubuntu Mono" panose="020B0509030602030204" pitchFamily="49" charset="0"/>
                        </a:rPr>
                        <a:t>…</a:t>
                      </a:r>
                      <a:endParaRPr lang="en-US" sz="1600" dirty="0">
                        <a:solidFill>
                          <a:schemeClr val="tx1"/>
                        </a:solidFill>
                        <a:latin typeface="Ubuntu Mono" panose="020B0509030602030204" pitchFamily="49" charset="0"/>
                      </a:endParaRPr>
                    </a:p>
                  </a:txBody>
                  <a:tcPr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Ubuntu Mono" panose="020B0509030602030204" pitchFamily="49" charset="0"/>
                        </a:rPr>
                        <a:t>…</a:t>
                      </a:r>
                      <a:endParaRPr lang="en-US" sz="1600" dirty="0">
                        <a:solidFill>
                          <a:schemeClr val="tx1"/>
                        </a:solidFill>
                        <a:latin typeface="Ubuntu Mono" panose="020B0509030602030204" pitchFamily="49" charset="0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9174015"/>
                  </a:ext>
                </a:extLst>
              </a:tr>
            </a:tbl>
          </a:graphicData>
        </a:graphic>
      </p:graphicFrame>
      <p:sp>
        <p:nvSpPr>
          <p:cNvPr id="17" name="TextBox 16" descr=" 79"/>
          <p:cNvSpPr txBox="1"/>
          <p:nvPr/>
        </p:nvSpPr>
        <p:spPr>
          <a:xfrm>
            <a:off x="44435" y="3753133"/>
            <a:ext cx="892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Tensor C</a:t>
            </a:r>
            <a:endParaRPr lang="en-US" sz="1600" dirty="0"/>
          </a:p>
        </p:txBody>
      </p:sp>
      <p:sp>
        <p:nvSpPr>
          <p:cNvPr id="10" name="TextBox 9" descr=" 14"/>
          <p:cNvSpPr txBox="1"/>
          <p:nvPr/>
        </p:nvSpPr>
        <p:spPr>
          <a:xfrm>
            <a:off x="947003" y="4157530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p=0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q=0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1" name="TextBox 10" descr=" 16"/>
          <p:cNvSpPr txBox="1"/>
          <p:nvPr/>
        </p:nvSpPr>
        <p:spPr>
          <a:xfrm>
            <a:off x="1911432" y="4122285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p=0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q=1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3" name="TextBox 12" descr=" 17"/>
          <p:cNvSpPr txBox="1"/>
          <p:nvPr/>
        </p:nvSpPr>
        <p:spPr>
          <a:xfrm>
            <a:off x="2790369" y="4136081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p=0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q=2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4" name="TextBox 13" descr=" 36"/>
          <p:cNvSpPr txBox="1"/>
          <p:nvPr/>
        </p:nvSpPr>
        <p:spPr>
          <a:xfrm>
            <a:off x="3687467" y="4131899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p=1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q=0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5" name="TextBox 14" descr=" 38"/>
          <p:cNvSpPr txBox="1"/>
          <p:nvPr/>
        </p:nvSpPr>
        <p:spPr>
          <a:xfrm>
            <a:off x="4572694" y="4146171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p=1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q=1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6" name="TextBox 15" descr=" 44"/>
          <p:cNvSpPr txBox="1"/>
          <p:nvPr/>
        </p:nvSpPr>
        <p:spPr>
          <a:xfrm>
            <a:off x="5605519" y="4073797"/>
            <a:ext cx="207749" cy="64633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dirty="0" smtClean="0">
                <a:latin typeface="Ubuntu Mono" panose="020B0509030602030204" pitchFamily="49" charset="0"/>
              </a:rPr>
              <a:t>…</a:t>
            </a:r>
          </a:p>
          <a:p>
            <a:r>
              <a:rPr lang="en-US" dirty="0" smtClean="0">
                <a:latin typeface="Ubuntu Mono" panose="020B0509030602030204" pitchFamily="49" charset="0"/>
              </a:rPr>
              <a:t>…</a:t>
            </a:r>
            <a:endParaRPr lang="en-US" dirty="0">
              <a:latin typeface="Ubuntu Mono" panose="020B0509030602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296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 descr=" 6"/>
          <p:cNvSpPr txBox="1"/>
          <p:nvPr/>
        </p:nvSpPr>
        <p:spPr>
          <a:xfrm>
            <a:off x="555099" y="1746848"/>
            <a:ext cx="5596404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n=0;n&lt;</a:t>
            </a:r>
            <a:r>
              <a:rPr lang="en-US" sz="1400" dirty="0" err="1" smtClean="0">
                <a:latin typeface="Ubuntu Mono" panose="020B0509030602030204" pitchFamily="49" charset="0"/>
              </a:rPr>
              <a:t>N;n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</a:p>
          <a:p>
            <a:r>
              <a:rPr lang="en-US" sz="1400" dirty="0">
                <a:latin typeface="Ubuntu Mono" panose="020B0509030602030204" pitchFamily="49" charset="0"/>
              </a:rPr>
              <a:t> </a:t>
            </a:r>
            <a:r>
              <a:rPr lang="en-US" sz="1400" dirty="0" smtClean="0">
                <a:latin typeface="Ubuntu Mono" panose="020B0509030602030204" pitchFamily="49" charset="0"/>
              </a:rPr>
              <a:t>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c=0;c&lt;</a:t>
            </a:r>
            <a:r>
              <a:rPr lang="en-US" sz="1400" dirty="0" err="1" smtClean="0">
                <a:latin typeface="Ubuntu Mono" panose="020B0509030602030204" pitchFamily="49" charset="0"/>
              </a:rPr>
              <a:t>C;c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k=0;k&lt;</a:t>
            </a:r>
            <a:r>
              <a:rPr lang="en-US" sz="1400" dirty="0" err="1" smtClean="0">
                <a:latin typeface="Ubuntu Mono" panose="020B0509030602030204" pitchFamily="49" charset="0"/>
              </a:rPr>
              <a:t>K;k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p=0;p&lt;</a:t>
            </a:r>
            <a:r>
              <a:rPr lang="en-US" sz="1400" dirty="0" err="1" smtClean="0">
                <a:latin typeface="Ubuntu Mono" panose="020B0509030602030204" pitchFamily="49" charset="0"/>
              </a:rPr>
              <a:t>P;p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q=0;q&lt;</a:t>
            </a:r>
            <a:r>
              <a:rPr lang="en-US" sz="1400" dirty="0" err="1" smtClean="0">
                <a:latin typeface="Ubuntu Mono" panose="020B0509030602030204" pitchFamily="49" charset="0"/>
              </a:rPr>
              <a:t>Q;q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r=0;r&lt;</a:t>
            </a:r>
            <a:r>
              <a:rPr lang="en-US" sz="1400" dirty="0" err="1" smtClean="0">
                <a:latin typeface="Ubuntu Mono" panose="020B0509030602030204" pitchFamily="49" charset="0"/>
              </a:rPr>
              <a:t>R;r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s=0;s&lt;S;s++)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	</a:t>
            </a:r>
            <a:r>
              <a:rPr lang="en-US" sz="1400" dirty="0">
                <a:latin typeface="Ubuntu Mono" panose="020B0509030602030204" pitchFamily="49" charset="0"/>
              </a:rPr>
              <a:t> </a:t>
            </a:r>
            <a:r>
              <a:rPr lang="en-US" sz="1400" dirty="0" smtClean="0">
                <a:latin typeface="Ubuntu Mono" panose="020B0509030602030204" pitchFamily="49" charset="0"/>
              </a:rPr>
              <a:t> C[n][p][q][k] += A[n][</a:t>
            </a:r>
            <a:r>
              <a:rPr lang="en-US" sz="1400" dirty="0" err="1" smtClean="0">
                <a:latin typeface="Ubuntu Mono" panose="020B0509030602030204" pitchFamily="49" charset="0"/>
              </a:rPr>
              <a:t>p+r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 err="1">
                <a:latin typeface="Ubuntu Mono" panose="020B0509030602030204" pitchFamily="49" charset="0"/>
              </a:rPr>
              <a:t>q</a:t>
            </a:r>
            <a:r>
              <a:rPr lang="en-US" sz="1400" dirty="0" err="1" smtClean="0">
                <a:latin typeface="Ubuntu Mono" panose="020B0509030602030204" pitchFamily="49" charset="0"/>
              </a:rPr>
              <a:t>+s</a:t>
            </a:r>
            <a:r>
              <a:rPr lang="en-US" sz="1400" dirty="0" smtClean="0">
                <a:latin typeface="Ubuntu Mono" panose="020B0509030602030204" pitchFamily="49" charset="0"/>
              </a:rPr>
              <a:t>][c]*B[r][</a:t>
            </a:r>
            <a:r>
              <a:rPr lang="en-US" sz="1400" dirty="0">
                <a:latin typeface="Ubuntu Mono" panose="020B0509030602030204" pitchFamily="49" charset="0"/>
              </a:rPr>
              <a:t>s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>
                <a:latin typeface="Ubuntu Mono" panose="020B0509030602030204" pitchFamily="49" charset="0"/>
              </a:rPr>
              <a:t>c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>
                <a:latin typeface="Ubuntu Mono" panose="020B0509030602030204" pitchFamily="49" charset="0"/>
              </a:rPr>
              <a:t>k</a:t>
            </a:r>
            <a:r>
              <a:rPr lang="en-US" sz="1400" dirty="0" smtClean="0">
                <a:latin typeface="Ubuntu Mono" panose="020B0509030602030204" pitchFamily="49" charset="0"/>
              </a:rPr>
              <a:t>]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  <p:sp>
        <p:nvSpPr>
          <p:cNvPr id="5" name="Slide Number Placeholder 4" descr="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9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 descr=" 9"/>
              <p:cNvSpPr txBox="1"/>
              <p:nvPr/>
            </p:nvSpPr>
            <p:spPr>
              <a:xfrm>
                <a:off x="947003" y="6081170"/>
                <a:ext cx="3513911" cy="2778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𝑁𝐻𝑊𝐶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𝑅𝑆𝐶𝐾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𝑁𝑃𝑄𝐾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 descr="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003" y="6081170"/>
                <a:ext cx="3513911" cy="277897"/>
              </a:xfrm>
              <a:prstGeom prst="rect">
                <a:avLst/>
              </a:prstGeom>
              <a:blipFill>
                <a:blip r:embed="rId3"/>
                <a:stretch>
                  <a:fillRect l="-347" t="-6667" b="-88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 descr="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Permutation and Locality</a:t>
            </a:r>
            <a:endParaRPr lang="en-US" dirty="0"/>
          </a:p>
        </p:txBody>
      </p:sp>
      <p:graphicFrame>
        <p:nvGraphicFramePr>
          <p:cNvPr id="9" name="Table 8" descr="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766564"/>
              </p:ext>
            </p:extLst>
          </p:nvPr>
        </p:nvGraphicFramePr>
        <p:xfrm>
          <a:off x="975766" y="4658031"/>
          <a:ext cx="4949934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4997">
                  <a:extLst>
                    <a:ext uri="{9D8B030D-6E8A-4147-A177-3AD203B41FA5}">
                      <a16:colId xmlns:a16="http://schemas.microsoft.com/office/drawing/2014/main" val="3792757775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1209704985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88441280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1029703132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1564800140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16467609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3246068745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533882587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1418635891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817699394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482871352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73817893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3057075253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55992216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54005929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87964546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219597260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388732915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522737862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989251045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29350147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3164566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Ubuntu Mono" panose="020B0509030602030204" pitchFamily="49" charset="0"/>
                        </a:rPr>
                        <a:t>…</a:t>
                      </a:r>
                      <a:endParaRPr lang="en-US" sz="1600" dirty="0">
                        <a:solidFill>
                          <a:schemeClr val="tx1"/>
                        </a:solidFill>
                        <a:latin typeface="Ubuntu Mono" panose="020B0509030602030204" pitchFamily="49" charset="0"/>
                      </a:endParaRPr>
                    </a:p>
                  </a:txBody>
                  <a:tcPr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Ubuntu Mono" panose="020B0509030602030204" pitchFamily="49" charset="0"/>
                        </a:rPr>
                        <a:t>…</a:t>
                      </a:r>
                      <a:endParaRPr lang="en-US" sz="1600" dirty="0">
                        <a:solidFill>
                          <a:schemeClr val="tx1"/>
                        </a:solidFill>
                        <a:latin typeface="Ubuntu Mono" panose="020B0509030602030204" pitchFamily="49" charset="0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9174015"/>
                  </a:ext>
                </a:extLst>
              </a:tr>
            </a:tbl>
          </a:graphicData>
        </a:graphic>
      </p:graphicFrame>
      <p:sp>
        <p:nvSpPr>
          <p:cNvPr id="17" name="TextBox 16" descr=" 79"/>
          <p:cNvSpPr txBox="1"/>
          <p:nvPr/>
        </p:nvSpPr>
        <p:spPr>
          <a:xfrm>
            <a:off x="44435" y="3753133"/>
            <a:ext cx="892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Tensor C</a:t>
            </a:r>
            <a:endParaRPr lang="en-US" sz="1600" dirty="0"/>
          </a:p>
        </p:txBody>
      </p:sp>
      <p:sp>
        <p:nvSpPr>
          <p:cNvPr id="10" name="TextBox 9" descr=" 14"/>
          <p:cNvSpPr txBox="1"/>
          <p:nvPr/>
        </p:nvSpPr>
        <p:spPr>
          <a:xfrm>
            <a:off x="947003" y="4157530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p=0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q=0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1" name="TextBox 10" descr=" 16"/>
          <p:cNvSpPr txBox="1"/>
          <p:nvPr/>
        </p:nvSpPr>
        <p:spPr>
          <a:xfrm>
            <a:off x="1911432" y="4122285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p=0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q=1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3" name="TextBox 12" descr=" 17"/>
          <p:cNvSpPr txBox="1"/>
          <p:nvPr/>
        </p:nvSpPr>
        <p:spPr>
          <a:xfrm>
            <a:off x="2790369" y="4136081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p=0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q=2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4" name="TextBox 13" descr=" 36"/>
          <p:cNvSpPr txBox="1"/>
          <p:nvPr/>
        </p:nvSpPr>
        <p:spPr>
          <a:xfrm>
            <a:off x="3687467" y="4131899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p=1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q=0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5" name="TextBox 14" descr=" 38"/>
          <p:cNvSpPr txBox="1"/>
          <p:nvPr/>
        </p:nvSpPr>
        <p:spPr>
          <a:xfrm>
            <a:off x="4572694" y="4146171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p=1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q=1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6" name="TextBox 15" descr=" 44"/>
          <p:cNvSpPr txBox="1"/>
          <p:nvPr/>
        </p:nvSpPr>
        <p:spPr>
          <a:xfrm>
            <a:off x="5605519" y="4073797"/>
            <a:ext cx="207749" cy="64633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dirty="0" smtClean="0">
                <a:latin typeface="Ubuntu Mono" panose="020B0509030602030204" pitchFamily="49" charset="0"/>
              </a:rPr>
              <a:t>…</a:t>
            </a:r>
          </a:p>
          <a:p>
            <a:r>
              <a:rPr lang="en-US" dirty="0" smtClean="0">
                <a:latin typeface="Ubuntu Mono" panose="020B0509030602030204" pitchFamily="49" charset="0"/>
              </a:rPr>
              <a:t>…</a:t>
            </a:r>
            <a:endParaRPr lang="en-US" dirty="0">
              <a:latin typeface="Ubuntu Mono" panose="020B0509030602030204" pitchFamily="49" charset="0"/>
            </a:endParaRPr>
          </a:p>
        </p:txBody>
      </p:sp>
      <p:sp>
        <p:nvSpPr>
          <p:cNvPr id="18" name="Freeform 17" descr=" 43"/>
          <p:cNvSpPr/>
          <p:nvPr/>
        </p:nvSpPr>
        <p:spPr>
          <a:xfrm>
            <a:off x="1083093" y="5046768"/>
            <a:ext cx="828339" cy="381247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98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 descr=" 6"/>
          <p:cNvSpPr txBox="1"/>
          <p:nvPr/>
        </p:nvSpPr>
        <p:spPr>
          <a:xfrm>
            <a:off x="555099" y="1746848"/>
            <a:ext cx="5596404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n=0;n&lt;</a:t>
            </a:r>
            <a:r>
              <a:rPr lang="en-US" sz="1400" dirty="0" err="1" smtClean="0">
                <a:latin typeface="Ubuntu Mono" panose="020B0509030602030204" pitchFamily="49" charset="0"/>
              </a:rPr>
              <a:t>N;n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</a:p>
          <a:p>
            <a:r>
              <a:rPr lang="en-US" sz="1400" dirty="0">
                <a:latin typeface="Ubuntu Mono" panose="020B0509030602030204" pitchFamily="49" charset="0"/>
              </a:rPr>
              <a:t> </a:t>
            </a:r>
            <a:r>
              <a:rPr lang="en-US" sz="1400" dirty="0" smtClean="0">
                <a:latin typeface="Ubuntu Mono" panose="020B0509030602030204" pitchFamily="49" charset="0"/>
              </a:rPr>
              <a:t>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c=0;c&lt;</a:t>
            </a:r>
            <a:r>
              <a:rPr lang="en-US" sz="1400" dirty="0" err="1" smtClean="0">
                <a:latin typeface="Ubuntu Mono" panose="020B0509030602030204" pitchFamily="49" charset="0"/>
              </a:rPr>
              <a:t>C;c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k=0;k&lt;</a:t>
            </a:r>
            <a:r>
              <a:rPr lang="en-US" sz="1400" dirty="0" err="1" smtClean="0">
                <a:latin typeface="Ubuntu Mono" panose="020B0509030602030204" pitchFamily="49" charset="0"/>
              </a:rPr>
              <a:t>K;k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p=0;p&lt;</a:t>
            </a:r>
            <a:r>
              <a:rPr lang="en-US" sz="1400" dirty="0" err="1" smtClean="0">
                <a:latin typeface="Ubuntu Mono" panose="020B0509030602030204" pitchFamily="49" charset="0"/>
              </a:rPr>
              <a:t>P;p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q=0;q&lt;</a:t>
            </a:r>
            <a:r>
              <a:rPr lang="en-US" sz="1400" dirty="0" err="1" smtClean="0">
                <a:latin typeface="Ubuntu Mono" panose="020B0509030602030204" pitchFamily="49" charset="0"/>
              </a:rPr>
              <a:t>Q;q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r=0;r&lt;</a:t>
            </a:r>
            <a:r>
              <a:rPr lang="en-US" sz="1400" dirty="0" err="1" smtClean="0">
                <a:latin typeface="Ubuntu Mono" panose="020B0509030602030204" pitchFamily="49" charset="0"/>
              </a:rPr>
              <a:t>R;r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s=0;s&lt;S;s++)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	</a:t>
            </a:r>
            <a:r>
              <a:rPr lang="en-US" sz="1400" dirty="0">
                <a:latin typeface="Ubuntu Mono" panose="020B0509030602030204" pitchFamily="49" charset="0"/>
              </a:rPr>
              <a:t> </a:t>
            </a:r>
            <a:r>
              <a:rPr lang="en-US" sz="1400" dirty="0" smtClean="0">
                <a:latin typeface="Ubuntu Mono" panose="020B0509030602030204" pitchFamily="49" charset="0"/>
              </a:rPr>
              <a:t> C[n][p][q][k] += A[n][</a:t>
            </a:r>
            <a:r>
              <a:rPr lang="en-US" sz="1400" dirty="0" err="1" smtClean="0">
                <a:latin typeface="Ubuntu Mono" panose="020B0509030602030204" pitchFamily="49" charset="0"/>
              </a:rPr>
              <a:t>p+r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 err="1">
                <a:latin typeface="Ubuntu Mono" panose="020B0509030602030204" pitchFamily="49" charset="0"/>
              </a:rPr>
              <a:t>q</a:t>
            </a:r>
            <a:r>
              <a:rPr lang="en-US" sz="1400" dirty="0" err="1" smtClean="0">
                <a:latin typeface="Ubuntu Mono" panose="020B0509030602030204" pitchFamily="49" charset="0"/>
              </a:rPr>
              <a:t>+s</a:t>
            </a:r>
            <a:r>
              <a:rPr lang="en-US" sz="1400" dirty="0" smtClean="0">
                <a:latin typeface="Ubuntu Mono" panose="020B0509030602030204" pitchFamily="49" charset="0"/>
              </a:rPr>
              <a:t>][c]*B[r][</a:t>
            </a:r>
            <a:r>
              <a:rPr lang="en-US" sz="1400" dirty="0">
                <a:latin typeface="Ubuntu Mono" panose="020B0509030602030204" pitchFamily="49" charset="0"/>
              </a:rPr>
              <a:t>s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>
                <a:latin typeface="Ubuntu Mono" panose="020B0509030602030204" pitchFamily="49" charset="0"/>
              </a:rPr>
              <a:t>c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>
                <a:latin typeface="Ubuntu Mono" panose="020B0509030602030204" pitchFamily="49" charset="0"/>
              </a:rPr>
              <a:t>k</a:t>
            </a:r>
            <a:r>
              <a:rPr lang="en-US" sz="1400" dirty="0" smtClean="0">
                <a:latin typeface="Ubuntu Mono" panose="020B0509030602030204" pitchFamily="49" charset="0"/>
              </a:rPr>
              <a:t>]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  <p:sp>
        <p:nvSpPr>
          <p:cNvPr id="5" name="Slide Number Placeholder 4" descr="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9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 descr=" 9"/>
              <p:cNvSpPr txBox="1"/>
              <p:nvPr/>
            </p:nvSpPr>
            <p:spPr>
              <a:xfrm>
                <a:off x="947003" y="6081170"/>
                <a:ext cx="3513911" cy="2778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𝑁𝐻𝑊𝐶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𝑅𝑆𝐶𝐾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𝑁𝑃𝑄𝐾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 descr="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003" y="6081170"/>
                <a:ext cx="3513911" cy="277897"/>
              </a:xfrm>
              <a:prstGeom prst="rect">
                <a:avLst/>
              </a:prstGeom>
              <a:blipFill>
                <a:blip r:embed="rId3"/>
                <a:stretch>
                  <a:fillRect l="-347" t="-6667" b="-88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 descr="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Permutation and Locality</a:t>
            </a:r>
            <a:endParaRPr lang="en-US" dirty="0"/>
          </a:p>
        </p:txBody>
      </p:sp>
      <p:graphicFrame>
        <p:nvGraphicFramePr>
          <p:cNvPr id="9" name="Table 8" descr="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025234"/>
              </p:ext>
            </p:extLst>
          </p:nvPr>
        </p:nvGraphicFramePr>
        <p:xfrm>
          <a:off x="975766" y="4658031"/>
          <a:ext cx="4949934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4997">
                  <a:extLst>
                    <a:ext uri="{9D8B030D-6E8A-4147-A177-3AD203B41FA5}">
                      <a16:colId xmlns:a16="http://schemas.microsoft.com/office/drawing/2014/main" val="3792757775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1209704985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88441280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1029703132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1564800140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16467609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3246068745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533882587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1418635891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817699394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482871352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73817893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3057075253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55992216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54005929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87964546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219597260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388732915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522737862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989251045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29350147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3164566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Ubuntu Mono" panose="020B0509030602030204" pitchFamily="49" charset="0"/>
                        </a:rPr>
                        <a:t>…</a:t>
                      </a:r>
                      <a:endParaRPr lang="en-US" sz="1600" dirty="0">
                        <a:solidFill>
                          <a:schemeClr val="tx1"/>
                        </a:solidFill>
                        <a:latin typeface="Ubuntu Mono" panose="020B0509030602030204" pitchFamily="49" charset="0"/>
                      </a:endParaRPr>
                    </a:p>
                  </a:txBody>
                  <a:tcPr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Ubuntu Mono" panose="020B0509030602030204" pitchFamily="49" charset="0"/>
                        </a:rPr>
                        <a:t>…</a:t>
                      </a:r>
                      <a:endParaRPr lang="en-US" sz="1600" dirty="0">
                        <a:solidFill>
                          <a:schemeClr val="tx1"/>
                        </a:solidFill>
                        <a:latin typeface="Ubuntu Mono" panose="020B0509030602030204" pitchFamily="49" charset="0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9174015"/>
                  </a:ext>
                </a:extLst>
              </a:tr>
            </a:tbl>
          </a:graphicData>
        </a:graphic>
      </p:graphicFrame>
      <p:sp>
        <p:nvSpPr>
          <p:cNvPr id="17" name="TextBox 16" descr=" 79"/>
          <p:cNvSpPr txBox="1"/>
          <p:nvPr/>
        </p:nvSpPr>
        <p:spPr>
          <a:xfrm>
            <a:off x="44435" y="3753133"/>
            <a:ext cx="892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Tensor C</a:t>
            </a:r>
            <a:endParaRPr lang="en-US" sz="1600" dirty="0"/>
          </a:p>
        </p:txBody>
      </p:sp>
      <p:sp>
        <p:nvSpPr>
          <p:cNvPr id="10" name="TextBox 9" descr=" 14"/>
          <p:cNvSpPr txBox="1"/>
          <p:nvPr/>
        </p:nvSpPr>
        <p:spPr>
          <a:xfrm>
            <a:off x="947003" y="4157530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p=0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q=0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1" name="TextBox 10" descr=" 16"/>
          <p:cNvSpPr txBox="1"/>
          <p:nvPr/>
        </p:nvSpPr>
        <p:spPr>
          <a:xfrm>
            <a:off x="1911432" y="4122285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p=0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q=1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3" name="TextBox 12" descr=" 17"/>
          <p:cNvSpPr txBox="1"/>
          <p:nvPr/>
        </p:nvSpPr>
        <p:spPr>
          <a:xfrm>
            <a:off x="2790369" y="4136081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p=0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q=2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4" name="TextBox 13" descr=" 36"/>
          <p:cNvSpPr txBox="1"/>
          <p:nvPr/>
        </p:nvSpPr>
        <p:spPr>
          <a:xfrm>
            <a:off x="3687467" y="4131899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p=1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q=0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5" name="TextBox 14" descr=" 38"/>
          <p:cNvSpPr txBox="1"/>
          <p:nvPr/>
        </p:nvSpPr>
        <p:spPr>
          <a:xfrm>
            <a:off x="4572694" y="4146171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p=1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q=1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6" name="TextBox 15" descr=" 44"/>
          <p:cNvSpPr txBox="1"/>
          <p:nvPr/>
        </p:nvSpPr>
        <p:spPr>
          <a:xfrm>
            <a:off x="5605519" y="4073797"/>
            <a:ext cx="207749" cy="64633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dirty="0" smtClean="0">
                <a:latin typeface="Ubuntu Mono" panose="020B0509030602030204" pitchFamily="49" charset="0"/>
              </a:rPr>
              <a:t>…</a:t>
            </a:r>
          </a:p>
          <a:p>
            <a:r>
              <a:rPr lang="en-US" dirty="0" smtClean="0">
                <a:latin typeface="Ubuntu Mono" panose="020B0509030602030204" pitchFamily="49" charset="0"/>
              </a:rPr>
              <a:t>…</a:t>
            </a:r>
            <a:endParaRPr lang="en-US" dirty="0">
              <a:latin typeface="Ubuntu Mono" panose="020B0509030602030204" pitchFamily="49" charset="0"/>
            </a:endParaRPr>
          </a:p>
        </p:txBody>
      </p:sp>
      <p:sp>
        <p:nvSpPr>
          <p:cNvPr id="18" name="Freeform 17" descr=" 43"/>
          <p:cNvSpPr/>
          <p:nvPr/>
        </p:nvSpPr>
        <p:spPr>
          <a:xfrm>
            <a:off x="1083093" y="5046768"/>
            <a:ext cx="828339" cy="381247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 descr=" 45"/>
          <p:cNvSpPr/>
          <p:nvPr/>
        </p:nvSpPr>
        <p:spPr>
          <a:xfrm>
            <a:off x="1976807" y="5058653"/>
            <a:ext cx="878772" cy="389227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88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 descr=" 6"/>
          <p:cNvSpPr txBox="1"/>
          <p:nvPr/>
        </p:nvSpPr>
        <p:spPr>
          <a:xfrm>
            <a:off x="555099" y="1746848"/>
            <a:ext cx="5596404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n=0;n&lt;</a:t>
            </a:r>
            <a:r>
              <a:rPr lang="en-US" sz="1400" dirty="0" err="1" smtClean="0">
                <a:latin typeface="Ubuntu Mono" panose="020B0509030602030204" pitchFamily="49" charset="0"/>
              </a:rPr>
              <a:t>N;n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</a:p>
          <a:p>
            <a:r>
              <a:rPr lang="en-US" sz="1400" dirty="0">
                <a:latin typeface="Ubuntu Mono" panose="020B0509030602030204" pitchFamily="49" charset="0"/>
              </a:rPr>
              <a:t> </a:t>
            </a:r>
            <a:r>
              <a:rPr lang="en-US" sz="1400" dirty="0" smtClean="0">
                <a:latin typeface="Ubuntu Mono" panose="020B0509030602030204" pitchFamily="49" charset="0"/>
              </a:rPr>
              <a:t>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c=0;c&lt;</a:t>
            </a:r>
            <a:r>
              <a:rPr lang="en-US" sz="1400" dirty="0" err="1" smtClean="0">
                <a:latin typeface="Ubuntu Mono" panose="020B0509030602030204" pitchFamily="49" charset="0"/>
              </a:rPr>
              <a:t>C;c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k=0;k&lt;</a:t>
            </a:r>
            <a:r>
              <a:rPr lang="en-US" sz="1400" dirty="0" err="1" smtClean="0">
                <a:latin typeface="Ubuntu Mono" panose="020B0509030602030204" pitchFamily="49" charset="0"/>
              </a:rPr>
              <a:t>K;k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p=0;p&lt;</a:t>
            </a:r>
            <a:r>
              <a:rPr lang="en-US" sz="1400" dirty="0" err="1" smtClean="0">
                <a:latin typeface="Ubuntu Mono" panose="020B0509030602030204" pitchFamily="49" charset="0"/>
              </a:rPr>
              <a:t>P;p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q=0;q&lt;</a:t>
            </a:r>
            <a:r>
              <a:rPr lang="en-US" sz="1400" dirty="0" err="1" smtClean="0">
                <a:latin typeface="Ubuntu Mono" panose="020B0509030602030204" pitchFamily="49" charset="0"/>
              </a:rPr>
              <a:t>Q;q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r=0;r&lt;</a:t>
            </a:r>
            <a:r>
              <a:rPr lang="en-US" sz="1400" dirty="0" err="1" smtClean="0">
                <a:latin typeface="Ubuntu Mono" panose="020B0509030602030204" pitchFamily="49" charset="0"/>
              </a:rPr>
              <a:t>R;r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s=0;s&lt;S;s++)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	</a:t>
            </a:r>
            <a:r>
              <a:rPr lang="en-US" sz="1400" dirty="0">
                <a:latin typeface="Ubuntu Mono" panose="020B0509030602030204" pitchFamily="49" charset="0"/>
              </a:rPr>
              <a:t> </a:t>
            </a:r>
            <a:r>
              <a:rPr lang="en-US" sz="1400" dirty="0" smtClean="0">
                <a:latin typeface="Ubuntu Mono" panose="020B0509030602030204" pitchFamily="49" charset="0"/>
              </a:rPr>
              <a:t> C[n][p][q][k] += A[n][</a:t>
            </a:r>
            <a:r>
              <a:rPr lang="en-US" sz="1400" dirty="0" err="1" smtClean="0">
                <a:latin typeface="Ubuntu Mono" panose="020B0509030602030204" pitchFamily="49" charset="0"/>
              </a:rPr>
              <a:t>p+r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 err="1">
                <a:latin typeface="Ubuntu Mono" panose="020B0509030602030204" pitchFamily="49" charset="0"/>
              </a:rPr>
              <a:t>q</a:t>
            </a:r>
            <a:r>
              <a:rPr lang="en-US" sz="1400" dirty="0" err="1" smtClean="0">
                <a:latin typeface="Ubuntu Mono" panose="020B0509030602030204" pitchFamily="49" charset="0"/>
              </a:rPr>
              <a:t>+s</a:t>
            </a:r>
            <a:r>
              <a:rPr lang="en-US" sz="1400" dirty="0" smtClean="0">
                <a:latin typeface="Ubuntu Mono" panose="020B0509030602030204" pitchFamily="49" charset="0"/>
              </a:rPr>
              <a:t>][c]*B[r][</a:t>
            </a:r>
            <a:r>
              <a:rPr lang="en-US" sz="1400" dirty="0">
                <a:latin typeface="Ubuntu Mono" panose="020B0509030602030204" pitchFamily="49" charset="0"/>
              </a:rPr>
              <a:t>s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>
                <a:latin typeface="Ubuntu Mono" panose="020B0509030602030204" pitchFamily="49" charset="0"/>
              </a:rPr>
              <a:t>c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>
                <a:latin typeface="Ubuntu Mono" panose="020B0509030602030204" pitchFamily="49" charset="0"/>
              </a:rPr>
              <a:t>k</a:t>
            </a:r>
            <a:r>
              <a:rPr lang="en-US" sz="1400" dirty="0" smtClean="0">
                <a:latin typeface="Ubuntu Mono" panose="020B0509030602030204" pitchFamily="49" charset="0"/>
              </a:rPr>
              <a:t>]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  <p:sp>
        <p:nvSpPr>
          <p:cNvPr id="5" name="Slide Number Placeholder 4" descr="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9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 descr=" 9"/>
              <p:cNvSpPr txBox="1"/>
              <p:nvPr/>
            </p:nvSpPr>
            <p:spPr>
              <a:xfrm>
                <a:off x="947003" y="6081170"/>
                <a:ext cx="3513911" cy="2778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𝑁𝐻𝑊𝐶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𝑅𝑆𝐶𝐾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𝑁𝑃𝑄𝐾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 descr="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003" y="6081170"/>
                <a:ext cx="3513911" cy="277897"/>
              </a:xfrm>
              <a:prstGeom prst="rect">
                <a:avLst/>
              </a:prstGeom>
              <a:blipFill>
                <a:blip r:embed="rId3"/>
                <a:stretch>
                  <a:fillRect l="-347" t="-6667" b="-88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 descr="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Permutation and Locality</a:t>
            </a:r>
            <a:endParaRPr lang="en-US" dirty="0"/>
          </a:p>
        </p:txBody>
      </p:sp>
      <p:graphicFrame>
        <p:nvGraphicFramePr>
          <p:cNvPr id="9" name="Table 8" descr="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306280"/>
              </p:ext>
            </p:extLst>
          </p:nvPr>
        </p:nvGraphicFramePr>
        <p:xfrm>
          <a:off x="975766" y="4658031"/>
          <a:ext cx="4949934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4997">
                  <a:extLst>
                    <a:ext uri="{9D8B030D-6E8A-4147-A177-3AD203B41FA5}">
                      <a16:colId xmlns:a16="http://schemas.microsoft.com/office/drawing/2014/main" val="3792757775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1209704985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88441280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1029703132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1564800140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16467609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3246068745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533882587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1418635891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817699394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482871352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73817893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3057075253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55992216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54005929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87964546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219597260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388732915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522737862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989251045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29350147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3164566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Ubuntu Mono" panose="020B0509030602030204" pitchFamily="49" charset="0"/>
                        </a:rPr>
                        <a:t>…</a:t>
                      </a:r>
                      <a:endParaRPr lang="en-US" sz="1600" dirty="0">
                        <a:solidFill>
                          <a:schemeClr val="tx1"/>
                        </a:solidFill>
                        <a:latin typeface="Ubuntu Mono" panose="020B0509030602030204" pitchFamily="49" charset="0"/>
                      </a:endParaRPr>
                    </a:p>
                  </a:txBody>
                  <a:tcPr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Ubuntu Mono" panose="020B0509030602030204" pitchFamily="49" charset="0"/>
                        </a:rPr>
                        <a:t>…</a:t>
                      </a:r>
                      <a:endParaRPr lang="en-US" sz="1600" dirty="0">
                        <a:solidFill>
                          <a:schemeClr val="tx1"/>
                        </a:solidFill>
                        <a:latin typeface="Ubuntu Mono" panose="020B0509030602030204" pitchFamily="49" charset="0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9174015"/>
                  </a:ext>
                </a:extLst>
              </a:tr>
            </a:tbl>
          </a:graphicData>
        </a:graphic>
      </p:graphicFrame>
      <p:sp>
        <p:nvSpPr>
          <p:cNvPr id="17" name="TextBox 16" descr=" 79"/>
          <p:cNvSpPr txBox="1"/>
          <p:nvPr/>
        </p:nvSpPr>
        <p:spPr>
          <a:xfrm>
            <a:off x="44435" y="3753133"/>
            <a:ext cx="892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Tensor C</a:t>
            </a:r>
            <a:endParaRPr lang="en-US" sz="1600" dirty="0"/>
          </a:p>
        </p:txBody>
      </p:sp>
      <p:sp>
        <p:nvSpPr>
          <p:cNvPr id="10" name="TextBox 9" descr=" 14"/>
          <p:cNvSpPr txBox="1"/>
          <p:nvPr/>
        </p:nvSpPr>
        <p:spPr>
          <a:xfrm>
            <a:off x="947003" y="4157530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p=0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q=0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1" name="TextBox 10" descr=" 16"/>
          <p:cNvSpPr txBox="1"/>
          <p:nvPr/>
        </p:nvSpPr>
        <p:spPr>
          <a:xfrm>
            <a:off x="1911432" y="4122285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p=0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q=1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3" name="TextBox 12" descr=" 17"/>
          <p:cNvSpPr txBox="1"/>
          <p:nvPr/>
        </p:nvSpPr>
        <p:spPr>
          <a:xfrm>
            <a:off x="2790369" y="4136081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p=0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q=2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4" name="TextBox 13" descr=" 36"/>
          <p:cNvSpPr txBox="1"/>
          <p:nvPr/>
        </p:nvSpPr>
        <p:spPr>
          <a:xfrm>
            <a:off x="3687467" y="4131899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p=1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q=0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5" name="TextBox 14" descr=" 38"/>
          <p:cNvSpPr txBox="1"/>
          <p:nvPr/>
        </p:nvSpPr>
        <p:spPr>
          <a:xfrm>
            <a:off x="4572694" y="4146171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p=1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q=1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6" name="TextBox 15" descr=" 44"/>
          <p:cNvSpPr txBox="1"/>
          <p:nvPr/>
        </p:nvSpPr>
        <p:spPr>
          <a:xfrm>
            <a:off x="5605519" y="4073797"/>
            <a:ext cx="207749" cy="64633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dirty="0" smtClean="0">
                <a:latin typeface="Ubuntu Mono" panose="020B0509030602030204" pitchFamily="49" charset="0"/>
              </a:rPr>
              <a:t>…</a:t>
            </a:r>
          </a:p>
          <a:p>
            <a:r>
              <a:rPr lang="en-US" dirty="0" smtClean="0">
                <a:latin typeface="Ubuntu Mono" panose="020B0509030602030204" pitchFamily="49" charset="0"/>
              </a:rPr>
              <a:t>…</a:t>
            </a:r>
            <a:endParaRPr lang="en-US" dirty="0">
              <a:latin typeface="Ubuntu Mono" panose="020B0509030602030204" pitchFamily="49" charset="0"/>
            </a:endParaRPr>
          </a:p>
        </p:txBody>
      </p:sp>
      <p:sp>
        <p:nvSpPr>
          <p:cNvPr id="18" name="Freeform 17" descr=" 43"/>
          <p:cNvSpPr/>
          <p:nvPr/>
        </p:nvSpPr>
        <p:spPr>
          <a:xfrm>
            <a:off x="1083093" y="5046768"/>
            <a:ext cx="828339" cy="381247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 descr=" 45"/>
          <p:cNvSpPr/>
          <p:nvPr/>
        </p:nvSpPr>
        <p:spPr>
          <a:xfrm>
            <a:off x="1976807" y="5058653"/>
            <a:ext cx="878772" cy="389227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 descr=" 46"/>
          <p:cNvSpPr/>
          <p:nvPr/>
        </p:nvSpPr>
        <p:spPr>
          <a:xfrm>
            <a:off x="2939132" y="5066633"/>
            <a:ext cx="828339" cy="381247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1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  <p:sp>
        <p:nvSpPr>
          <p:cNvPr id="5" name="Slide Number Placeholder 4" descr="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  <p:sp>
        <p:nvSpPr>
          <p:cNvPr id="88" name="Title 1" descr=" 88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89" name="Content Placeholder 2" descr=" 89"/>
          <p:cNvSpPr>
            <a:spLocks noGrp="1"/>
          </p:cNvSpPr>
          <p:nvPr>
            <p:ph idx="1"/>
          </p:nvPr>
        </p:nvSpPr>
        <p:spPr>
          <a:xfrm>
            <a:off x="838200" y="1825625"/>
            <a:ext cx="5663329" cy="4351338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800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Optimizing compilers can generation code with high resource utilization (high-performance code)</a:t>
            </a:r>
          </a:p>
          <a:p>
            <a:r>
              <a:rPr lang="en-US" sz="1800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Consume unoptimized program implementations expressed in general purpose languages or DSLs.</a:t>
            </a:r>
          </a:p>
          <a:p>
            <a:pPr>
              <a:buChar char=" "/>
            </a:pPr>
            <a:r>
              <a:rPr lang="en-US" sz="1800" smtClean="0"/>
              <a:t>                                            </a:t>
            </a:r>
            <a:br>
              <a:rPr lang="en-US" sz="1800" smtClean="0"/>
            </a:br>
            <a:r>
              <a:rPr lang="en-US" sz="1800" smtClean="0"/>
              <a:t>                                               </a:t>
            </a:r>
            <a:endParaRPr lang="en-US" sz="1800" dirty="0" smtClean="0"/>
          </a:p>
          <a:p>
            <a:pPr>
              <a:buChar char=" "/>
            </a:pPr>
            <a:r>
              <a:rPr lang="en-US" sz="1800" smtClean="0"/>
              <a:t>                    </a:t>
            </a:r>
            <a:endParaRPr lang="en-US" sz="1800" dirty="0" smtClean="0"/>
          </a:p>
          <a:p>
            <a:pPr lvl="1">
              <a:buChar char=" "/>
            </a:pPr>
            <a:r>
              <a:rPr lang="en-US" sz="1600" smtClean="0"/>
              <a:t>                                                       </a:t>
            </a:r>
            <a:br>
              <a:rPr lang="en-US" sz="1600" smtClean="0"/>
            </a:br>
            <a:r>
              <a:rPr lang="en-US" sz="1600" smtClean="0"/>
              <a:t>                                 </a:t>
            </a:r>
            <a:endParaRPr lang="en-US" sz="1600" dirty="0" smtClean="0"/>
          </a:p>
          <a:p>
            <a:pPr lvl="1">
              <a:buChar char=" "/>
            </a:pPr>
            <a:r>
              <a:rPr lang="en-US" sz="1600" i="1" smtClean="0"/>
              <a:t>                                </a:t>
            </a:r>
            <a:r>
              <a:rPr lang="en-US" sz="1600" smtClean="0"/>
              <a:t>                </a:t>
            </a:r>
            <a:br>
              <a:rPr lang="en-US" sz="1600" smtClean="0"/>
            </a:br>
            <a:r>
              <a:rPr lang="en-US" sz="1600" smtClean="0"/>
              <a:t>                                                        </a:t>
            </a:r>
            <a:br>
              <a:rPr lang="en-US" sz="1600" smtClean="0"/>
            </a:br>
            <a:r>
              <a:rPr lang="en-US" sz="1600" smtClean="0"/>
              <a:t>                           </a:t>
            </a:r>
            <a:endParaRPr lang="en-US" sz="1600" dirty="0" smtClean="0"/>
          </a:p>
          <a:p>
            <a:pPr>
              <a:buChar char=" "/>
            </a:pPr>
            <a:r>
              <a:rPr lang="en-US" sz="1800" smtClean="0"/>
              <a:t>                                                       </a:t>
            </a:r>
            <a:br>
              <a:rPr lang="en-US" sz="1800" smtClean="0"/>
            </a:br>
            <a:r>
              <a:rPr lang="en-US" sz="1800" smtClean="0"/>
              <a:t>                       </a:t>
            </a:r>
            <a:endParaRPr lang="en-US" sz="1800" dirty="0"/>
          </a:p>
          <a:p>
            <a:pPr>
              <a:buChar char=" "/>
            </a:pPr>
            <a:r>
              <a:rPr lang="en-US" sz="1800" smtClean="0"/>
              <a:t>                                                 </a:t>
            </a:r>
            <a:br>
              <a:rPr lang="en-US" sz="1800" smtClean="0"/>
            </a:br>
            <a:r>
              <a:rPr lang="en-US" sz="1800" smtClean="0"/>
              <a:t>                                                         </a:t>
            </a:r>
            <a:br>
              <a:rPr lang="en-US" sz="1800" smtClean="0"/>
            </a:br>
            <a:r>
              <a:rPr lang="en-US" sz="1800" smtClean="0"/>
              <a:t>                                      </a:t>
            </a:r>
            <a:endParaRPr lang="en-US" sz="1800" dirty="0"/>
          </a:p>
          <a:p>
            <a:pPr marL="0" indent="0" algn="just">
              <a:buNone/>
            </a:pP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6" name="TextBox 5" descr=" 6"/>
          <p:cNvSpPr txBox="1"/>
          <p:nvPr/>
        </p:nvSpPr>
        <p:spPr>
          <a:xfrm>
            <a:off x="8191890" y="2751739"/>
            <a:ext cx="801823" cy="430887"/>
          </a:xfrm>
          <a:prstGeom prst="rect">
            <a:avLst/>
          </a:prstGeom>
          <a:solidFill>
            <a:srgbClr val="FF5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Optimizing</a:t>
            </a:r>
          </a:p>
          <a:p>
            <a:pPr algn="ctr"/>
            <a:r>
              <a:rPr lang="en-US" sz="1100" dirty="0" smtClean="0"/>
              <a:t>compiler</a:t>
            </a:r>
            <a:endParaRPr lang="en-US" sz="1100" dirty="0"/>
          </a:p>
        </p:txBody>
      </p:sp>
      <p:grpSp>
        <p:nvGrpSpPr>
          <p:cNvPr id="7" name="Group 6" descr=" 116"/>
          <p:cNvGrpSpPr/>
          <p:nvPr/>
        </p:nvGrpSpPr>
        <p:grpSpPr>
          <a:xfrm>
            <a:off x="5664683" y="500969"/>
            <a:ext cx="3422925" cy="2250770"/>
            <a:chOff x="5664683" y="500969"/>
            <a:chExt cx="3422925" cy="2250770"/>
          </a:xfrm>
        </p:grpSpPr>
        <p:cxnSp>
          <p:nvCxnSpPr>
            <p:cNvPr id="8" name="Straight Arrow Connector 7"/>
            <p:cNvCxnSpPr>
              <a:stCxn id="12" idx="2"/>
            </p:cNvCxnSpPr>
            <p:nvPr/>
          </p:nvCxnSpPr>
          <p:spPr>
            <a:xfrm flipH="1">
              <a:off x="8592802" y="2579559"/>
              <a:ext cx="119" cy="1721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919"/>
            <a:stretch/>
          </p:blipFill>
          <p:spPr>
            <a:xfrm>
              <a:off x="5664683" y="500969"/>
              <a:ext cx="3422925" cy="98579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10" name="Group 9"/>
            <p:cNvGrpSpPr/>
            <p:nvPr/>
          </p:nvGrpSpPr>
          <p:grpSpPr>
            <a:xfrm>
              <a:off x="8132156" y="1619316"/>
              <a:ext cx="869149" cy="960244"/>
              <a:chOff x="2395001" y="1671673"/>
              <a:chExt cx="1299093" cy="1450092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2562331" y="2052766"/>
                <a:ext cx="1042724" cy="106899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latin typeface="Ubuntu Mono" panose="020B0509030602030204" pitchFamily="49" charset="0"/>
                  </a:rPr>
                  <a:t>for(…)</a:t>
                </a:r>
              </a:p>
              <a:p>
                <a:r>
                  <a:rPr lang="en-US" sz="1000" dirty="0">
                    <a:latin typeface="Ubuntu Mono" panose="020B0509030602030204" pitchFamily="49" charset="0"/>
                  </a:rPr>
                  <a:t> </a:t>
                </a:r>
                <a:r>
                  <a:rPr lang="en-US" sz="1000" dirty="0" smtClean="0">
                    <a:latin typeface="Ubuntu Mono" panose="020B0509030602030204" pitchFamily="49" charset="0"/>
                  </a:rPr>
                  <a:t> for(…)</a:t>
                </a:r>
              </a:p>
              <a:p>
                <a:r>
                  <a:rPr lang="en-US" sz="1000" dirty="0">
                    <a:latin typeface="Ubuntu Mono" panose="020B0509030602030204" pitchFamily="49" charset="0"/>
                  </a:rPr>
                  <a:t> </a:t>
                </a:r>
                <a:r>
                  <a:rPr lang="en-US" sz="1000" dirty="0" smtClean="0">
                    <a:latin typeface="Ubuntu Mono" panose="020B0509030602030204" pitchFamily="49" charset="0"/>
                  </a:rPr>
                  <a:t>  C=A+B</a:t>
                </a:r>
              </a:p>
              <a:p>
                <a:r>
                  <a:rPr lang="en-US" sz="1000" dirty="0" smtClean="0">
                    <a:latin typeface="Ubuntu Mono" panose="020B0509030602030204" pitchFamily="49" charset="0"/>
                  </a:rPr>
                  <a:t>    …</a:t>
                </a:r>
                <a:endParaRPr lang="en-US" sz="1000" dirty="0">
                  <a:latin typeface="Ubuntu Mono" panose="020B0509030602030204" pitchFamily="49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395001" y="1671673"/>
                <a:ext cx="1299093" cy="371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C</a:t>
                </a:r>
                <a:r>
                  <a:rPr lang="en-US" sz="1000" dirty="0" smtClean="0"/>
                  <a:t>omputation</a:t>
                </a:r>
                <a:endParaRPr lang="en-US" dirty="0"/>
              </a:p>
            </p:txBody>
          </p:sp>
        </p:grpSp>
        <p:cxnSp>
          <p:nvCxnSpPr>
            <p:cNvPr id="11" name="Elbow Connector 10"/>
            <p:cNvCxnSpPr>
              <a:stCxn id="12" idx="1"/>
              <a:endCxn id="9" idx="2"/>
            </p:cNvCxnSpPr>
            <p:nvPr/>
          </p:nvCxnSpPr>
          <p:spPr>
            <a:xfrm rot="10800000">
              <a:off x="7376147" y="1486762"/>
              <a:ext cx="867961" cy="738854"/>
            </a:xfrm>
            <a:prstGeom prst="bentConnector2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7551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38"/>
    </mc:Choice>
    <mc:Fallback>
      <p:transition spd="slow" advTm="4538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 descr=" 6"/>
          <p:cNvSpPr txBox="1"/>
          <p:nvPr/>
        </p:nvSpPr>
        <p:spPr>
          <a:xfrm>
            <a:off x="555099" y="1746848"/>
            <a:ext cx="5596404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n=0;n&lt;</a:t>
            </a:r>
            <a:r>
              <a:rPr lang="en-US" sz="1400" dirty="0" err="1" smtClean="0">
                <a:latin typeface="Ubuntu Mono" panose="020B0509030602030204" pitchFamily="49" charset="0"/>
              </a:rPr>
              <a:t>N;n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</a:p>
          <a:p>
            <a:r>
              <a:rPr lang="en-US" sz="1400" dirty="0">
                <a:latin typeface="Ubuntu Mono" panose="020B0509030602030204" pitchFamily="49" charset="0"/>
              </a:rPr>
              <a:t> </a:t>
            </a:r>
            <a:r>
              <a:rPr lang="en-US" sz="1400" dirty="0" smtClean="0">
                <a:latin typeface="Ubuntu Mono" panose="020B0509030602030204" pitchFamily="49" charset="0"/>
              </a:rPr>
              <a:t>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c=0;c&lt;</a:t>
            </a:r>
            <a:r>
              <a:rPr lang="en-US" sz="1400" dirty="0" err="1" smtClean="0">
                <a:latin typeface="Ubuntu Mono" panose="020B0509030602030204" pitchFamily="49" charset="0"/>
              </a:rPr>
              <a:t>C;c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k=0;k&lt;</a:t>
            </a:r>
            <a:r>
              <a:rPr lang="en-US" sz="1400" dirty="0" err="1" smtClean="0">
                <a:latin typeface="Ubuntu Mono" panose="020B0509030602030204" pitchFamily="49" charset="0"/>
              </a:rPr>
              <a:t>K;k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p=0;p&lt;</a:t>
            </a:r>
            <a:r>
              <a:rPr lang="en-US" sz="1400" dirty="0" err="1" smtClean="0">
                <a:latin typeface="Ubuntu Mono" panose="020B0509030602030204" pitchFamily="49" charset="0"/>
              </a:rPr>
              <a:t>P;p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q=0;q&lt;</a:t>
            </a:r>
            <a:r>
              <a:rPr lang="en-US" sz="1400" dirty="0" err="1" smtClean="0">
                <a:latin typeface="Ubuntu Mono" panose="020B0509030602030204" pitchFamily="49" charset="0"/>
              </a:rPr>
              <a:t>Q;q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r=0;r&lt;</a:t>
            </a:r>
            <a:r>
              <a:rPr lang="en-US" sz="1400" dirty="0" err="1" smtClean="0">
                <a:latin typeface="Ubuntu Mono" panose="020B0509030602030204" pitchFamily="49" charset="0"/>
              </a:rPr>
              <a:t>R;r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s=0;s&lt;S;s++)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	</a:t>
            </a:r>
            <a:r>
              <a:rPr lang="en-US" sz="1400" dirty="0">
                <a:latin typeface="Ubuntu Mono" panose="020B0509030602030204" pitchFamily="49" charset="0"/>
              </a:rPr>
              <a:t> </a:t>
            </a:r>
            <a:r>
              <a:rPr lang="en-US" sz="1400" dirty="0" smtClean="0">
                <a:latin typeface="Ubuntu Mono" panose="020B0509030602030204" pitchFamily="49" charset="0"/>
              </a:rPr>
              <a:t> C[n][p][q][k] += A[n][</a:t>
            </a:r>
            <a:r>
              <a:rPr lang="en-US" sz="1400" dirty="0" err="1" smtClean="0">
                <a:latin typeface="Ubuntu Mono" panose="020B0509030602030204" pitchFamily="49" charset="0"/>
              </a:rPr>
              <a:t>p+r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 err="1">
                <a:latin typeface="Ubuntu Mono" panose="020B0509030602030204" pitchFamily="49" charset="0"/>
              </a:rPr>
              <a:t>q</a:t>
            </a:r>
            <a:r>
              <a:rPr lang="en-US" sz="1400" dirty="0" err="1" smtClean="0">
                <a:latin typeface="Ubuntu Mono" panose="020B0509030602030204" pitchFamily="49" charset="0"/>
              </a:rPr>
              <a:t>+s</a:t>
            </a:r>
            <a:r>
              <a:rPr lang="en-US" sz="1400" dirty="0" smtClean="0">
                <a:latin typeface="Ubuntu Mono" panose="020B0509030602030204" pitchFamily="49" charset="0"/>
              </a:rPr>
              <a:t>][c]*B[r][</a:t>
            </a:r>
            <a:r>
              <a:rPr lang="en-US" sz="1400" dirty="0">
                <a:latin typeface="Ubuntu Mono" panose="020B0509030602030204" pitchFamily="49" charset="0"/>
              </a:rPr>
              <a:t>s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>
                <a:latin typeface="Ubuntu Mono" panose="020B0509030602030204" pitchFamily="49" charset="0"/>
              </a:rPr>
              <a:t>c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>
                <a:latin typeface="Ubuntu Mono" panose="020B0509030602030204" pitchFamily="49" charset="0"/>
              </a:rPr>
              <a:t>k</a:t>
            </a:r>
            <a:r>
              <a:rPr lang="en-US" sz="1400" dirty="0" smtClean="0">
                <a:latin typeface="Ubuntu Mono" panose="020B0509030602030204" pitchFamily="49" charset="0"/>
              </a:rPr>
              <a:t>]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  <p:sp>
        <p:nvSpPr>
          <p:cNvPr id="5" name="Slide Number Placeholder 4" descr="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9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 descr=" 9"/>
              <p:cNvSpPr txBox="1"/>
              <p:nvPr/>
            </p:nvSpPr>
            <p:spPr>
              <a:xfrm>
                <a:off x="947003" y="6081170"/>
                <a:ext cx="3513911" cy="2778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𝑁𝐻𝑊𝐶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𝑅𝑆𝐶𝐾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𝑁𝑃𝑄𝐾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 descr="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003" y="6081170"/>
                <a:ext cx="3513911" cy="277897"/>
              </a:xfrm>
              <a:prstGeom prst="rect">
                <a:avLst/>
              </a:prstGeom>
              <a:blipFill>
                <a:blip r:embed="rId3"/>
                <a:stretch>
                  <a:fillRect l="-347" t="-6667" b="-88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 descr="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Permutation and Locality</a:t>
            </a:r>
            <a:endParaRPr lang="en-US" dirty="0"/>
          </a:p>
        </p:txBody>
      </p:sp>
      <p:graphicFrame>
        <p:nvGraphicFramePr>
          <p:cNvPr id="9" name="Table 8" descr="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72143"/>
              </p:ext>
            </p:extLst>
          </p:nvPr>
        </p:nvGraphicFramePr>
        <p:xfrm>
          <a:off x="975766" y="4658031"/>
          <a:ext cx="4949934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4997">
                  <a:extLst>
                    <a:ext uri="{9D8B030D-6E8A-4147-A177-3AD203B41FA5}">
                      <a16:colId xmlns:a16="http://schemas.microsoft.com/office/drawing/2014/main" val="3792757775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1209704985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88441280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1029703132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1564800140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16467609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3246068745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533882587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1418635891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817699394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482871352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73817893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3057075253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55992216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54005929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87964546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219597260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388732915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522737862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989251045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29350147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3164566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Ubuntu Mono" panose="020B0509030602030204" pitchFamily="49" charset="0"/>
                        </a:rPr>
                        <a:t>…</a:t>
                      </a:r>
                      <a:endParaRPr lang="en-US" sz="1600" dirty="0">
                        <a:solidFill>
                          <a:schemeClr val="tx1"/>
                        </a:solidFill>
                        <a:latin typeface="Ubuntu Mono" panose="020B0509030602030204" pitchFamily="49" charset="0"/>
                      </a:endParaRPr>
                    </a:p>
                  </a:txBody>
                  <a:tcPr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Ubuntu Mono" panose="020B0509030602030204" pitchFamily="49" charset="0"/>
                        </a:rPr>
                        <a:t>…</a:t>
                      </a:r>
                      <a:endParaRPr lang="en-US" sz="1600" dirty="0">
                        <a:solidFill>
                          <a:schemeClr val="tx1"/>
                        </a:solidFill>
                        <a:latin typeface="Ubuntu Mono" panose="020B0509030602030204" pitchFamily="49" charset="0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9174015"/>
                  </a:ext>
                </a:extLst>
              </a:tr>
            </a:tbl>
          </a:graphicData>
        </a:graphic>
      </p:graphicFrame>
      <p:sp>
        <p:nvSpPr>
          <p:cNvPr id="17" name="TextBox 16" descr=" 79"/>
          <p:cNvSpPr txBox="1"/>
          <p:nvPr/>
        </p:nvSpPr>
        <p:spPr>
          <a:xfrm>
            <a:off x="44435" y="3753133"/>
            <a:ext cx="892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Tensor C</a:t>
            </a:r>
            <a:endParaRPr lang="en-US" sz="1600" dirty="0"/>
          </a:p>
        </p:txBody>
      </p:sp>
      <p:sp>
        <p:nvSpPr>
          <p:cNvPr id="10" name="TextBox 9" descr=" 14"/>
          <p:cNvSpPr txBox="1"/>
          <p:nvPr/>
        </p:nvSpPr>
        <p:spPr>
          <a:xfrm>
            <a:off x="947003" y="4157530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p=0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q=0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1" name="TextBox 10" descr=" 16"/>
          <p:cNvSpPr txBox="1"/>
          <p:nvPr/>
        </p:nvSpPr>
        <p:spPr>
          <a:xfrm>
            <a:off x="1911432" y="4122285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p=0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q=1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3" name="TextBox 12" descr=" 17"/>
          <p:cNvSpPr txBox="1"/>
          <p:nvPr/>
        </p:nvSpPr>
        <p:spPr>
          <a:xfrm>
            <a:off x="2790369" y="4136081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p=0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q=2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4" name="TextBox 13" descr=" 36"/>
          <p:cNvSpPr txBox="1"/>
          <p:nvPr/>
        </p:nvSpPr>
        <p:spPr>
          <a:xfrm>
            <a:off x="3687467" y="4131899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p=1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q=0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5" name="TextBox 14" descr=" 38"/>
          <p:cNvSpPr txBox="1"/>
          <p:nvPr/>
        </p:nvSpPr>
        <p:spPr>
          <a:xfrm>
            <a:off x="4572694" y="4146171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p=1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q=1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6" name="TextBox 15" descr=" 44"/>
          <p:cNvSpPr txBox="1"/>
          <p:nvPr/>
        </p:nvSpPr>
        <p:spPr>
          <a:xfrm>
            <a:off x="5605519" y="4073797"/>
            <a:ext cx="207749" cy="64633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dirty="0" smtClean="0">
                <a:latin typeface="Ubuntu Mono" panose="020B0509030602030204" pitchFamily="49" charset="0"/>
              </a:rPr>
              <a:t>…</a:t>
            </a:r>
          </a:p>
          <a:p>
            <a:r>
              <a:rPr lang="en-US" dirty="0" smtClean="0">
                <a:latin typeface="Ubuntu Mono" panose="020B0509030602030204" pitchFamily="49" charset="0"/>
              </a:rPr>
              <a:t>…</a:t>
            </a:r>
            <a:endParaRPr lang="en-US" dirty="0">
              <a:latin typeface="Ubuntu Mono" panose="020B0509030602030204" pitchFamily="49" charset="0"/>
            </a:endParaRPr>
          </a:p>
        </p:txBody>
      </p:sp>
      <p:sp>
        <p:nvSpPr>
          <p:cNvPr id="18" name="Freeform 17" descr=" 43"/>
          <p:cNvSpPr/>
          <p:nvPr/>
        </p:nvSpPr>
        <p:spPr>
          <a:xfrm>
            <a:off x="1083093" y="5046768"/>
            <a:ext cx="828339" cy="381247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 descr=" 45"/>
          <p:cNvSpPr/>
          <p:nvPr/>
        </p:nvSpPr>
        <p:spPr>
          <a:xfrm>
            <a:off x="1976807" y="5058653"/>
            <a:ext cx="878772" cy="389227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 descr=" 46"/>
          <p:cNvSpPr/>
          <p:nvPr/>
        </p:nvSpPr>
        <p:spPr>
          <a:xfrm>
            <a:off x="2939132" y="5066633"/>
            <a:ext cx="828339" cy="381247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 descr=" 47"/>
          <p:cNvSpPr/>
          <p:nvPr/>
        </p:nvSpPr>
        <p:spPr>
          <a:xfrm>
            <a:off x="3825384" y="5071563"/>
            <a:ext cx="828339" cy="381247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14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 descr=" 6"/>
          <p:cNvSpPr txBox="1"/>
          <p:nvPr/>
        </p:nvSpPr>
        <p:spPr>
          <a:xfrm>
            <a:off x="555099" y="1746848"/>
            <a:ext cx="5596404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n=0;n&lt;</a:t>
            </a:r>
            <a:r>
              <a:rPr lang="en-US" sz="1400" dirty="0" err="1" smtClean="0">
                <a:latin typeface="Ubuntu Mono" panose="020B0509030602030204" pitchFamily="49" charset="0"/>
              </a:rPr>
              <a:t>N;n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</a:p>
          <a:p>
            <a:r>
              <a:rPr lang="en-US" sz="1400" dirty="0">
                <a:latin typeface="Ubuntu Mono" panose="020B0509030602030204" pitchFamily="49" charset="0"/>
              </a:rPr>
              <a:t> </a:t>
            </a:r>
            <a:r>
              <a:rPr lang="en-US" sz="1400" dirty="0" smtClean="0">
                <a:latin typeface="Ubuntu Mono" panose="020B0509030602030204" pitchFamily="49" charset="0"/>
              </a:rPr>
              <a:t>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c=0;c&lt;</a:t>
            </a:r>
            <a:r>
              <a:rPr lang="en-US" sz="1400" dirty="0" err="1" smtClean="0">
                <a:latin typeface="Ubuntu Mono" panose="020B0509030602030204" pitchFamily="49" charset="0"/>
              </a:rPr>
              <a:t>C;c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k=0;k&lt;</a:t>
            </a:r>
            <a:r>
              <a:rPr lang="en-US" sz="1400" dirty="0" err="1" smtClean="0">
                <a:latin typeface="Ubuntu Mono" panose="020B0509030602030204" pitchFamily="49" charset="0"/>
              </a:rPr>
              <a:t>K;k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p=0;p&lt;</a:t>
            </a:r>
            <a:r>
              <a:rPr lang="en-US" sz="1400" dirty="0" err="1" smtClean="0">
                <a:latin typeface="Ubuntu Mono" panose="020B0509030602030204" pitchFamily="49" charset="0"/>
              </a:rPr>
              <a:t>P;p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q=0;q&lt;</a:t>
            </a:r>
            <a:r>
              <a:rPr lang="en-US" sz="1400" dirty="0" err="1" smtClean="0">
                <a:latin typeface="Ubuntu Mono" panose="020B0509030602030204" pitchFamily="49" charset="0"/>
              </a:rPr>
              <a:t>Q;q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r=0;r&lt;</a:t>
            </a:r>
            <a:r>
              <a:rPr lang="en-US" sz="1400" dirty="0" err="1" smtClean="0">
                <a:latin typeface="Ubuntu Mono" panose="020B0509030602030204" pitchFamily="49" charset="0"/>
              </a:rPr>
              <a:t>R;r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s=0;s&lt;S;s++)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	</a:t>
            </a:r>
            <a:r>
              <a:rPr lang="en-US" sz="1400" dirty="0">
                <a:latin typeface="Ubuntu Mono" panose="020B0509030602030204" pitchFamily="49" charset="0"/>
              </a:rPr>
              <a:t> </a:t>
            </a:r>
            <a:r>
              <a:rPr lang="en-US" sz="1400" dirty="0" smtClean="0">
                <a:latin typeface="Ubuntu Mono" panose="020B0509030602030204" pitchFamily="49" charset="0"/>
              </a:rPr>
              <a:t> C[n][p][q][k] += A[n][</a:t>
            </a:r>
            <a:r>
              <a:rPr lang="en-US" sz="1400" dirty="0" err="1" smtClean="0">
                <a:latin typeface="Ubuntu Mono" panose="020B0509030602030204" pitchFamily="49" charset="0"/>
              </a:rPr>
              <a:t>p+r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 err="1">
                <a:latin typeface="Ubuntu Mono" panose="020B0509030602030204" pitchFamily="49" charset="0"/>
              </a:rPr>
              <a:t>q</a:t>
            </a:r>
            <a:r>
              <a:rPr lang="en-US" sz="1400" dirty="0" err="1" smtClean="0">
                <a:latin typeface="Ubuntu Mono" panose="020B0509030602030204" pitchFamily="49" charset="0"/>
              </a:rPr>
              <a:t>+s</a:t>
            </a:r>
            <a:r>
              <a:rPr lang="en-US" sz="1400" dirty="0" smtClean="0">
                <a:latin typeface="Ubuntu Mono" panose="020B0509030602030204" pitchFamily="49" charset="0"/>
              </a:rPr>
              <a:t>][c]*B[r][</a:t>
            </a:r>
            <a:r>
              <a:rPr lang="en-US" sz="1400" dirty="0">
                <a:latin typeface="Ubuntu Mono" panose="020B0509030602030204" pitchFamily="49" charset="0"/>
              </a:rPr>
              <a:t>s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>
                <a:latin typeface="Ubuntu Mono" panose="020B0509030602030204" pitchFamily="49" charset="0"/>
              </a:rPr>
              <a:t>c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>
                <a:latin typeface="Ubuntu Mono" panose="020B0509030602030204" pitchFamily="49" charset="0"/>
              </a:rPr>
              <a:t>k</a:t>
            </a:r>
            <a:r>
              <a:rPr lang="en-US" sz="1400" dirty="0" smtClean="0">
                <a:latin typeface="Ubuntu Mono" panose="020B0509030602030204" pitchFamily="49" charset="0"/>
              </a:rPr>
              <a:t>]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  <p:sp>
        <p:nvSpPr>
          <p:cNvPr id="5" name="Slide Number Placeholder 4" descr="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9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 descr=" 9"/>
              <p:cNvSpPr txBox="1"/>
              <p:nvPr/>
            </p:nvSpPr>
            <p:spPr>
              <a:xfrm>
                <a:off x="947003" y="6081170"/>
                <a:ext cx="3513911" cy="2778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𝑁𝐻𝑊𝐶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𝑅𝑆𝐶𝐾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𝑁𝑃𝑄𝐾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 descr="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003" y="6081170"/>
                <a:ext cx="3513911" cy="277897"/>
              </a:xfrm>
              <a:prstGeom prst="rect">
                <a:avLst/>
              </a:prstGeom>
              <a:blipFill>
                <a:blip r:embed="rId3"/>
                <a:stretch>
                  <a:fillRect l="-347" t="-6667" b="-88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 descr="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Permutation and Locality</a:t>
            </a:r>
            <a:endParaRPr lang="en-US" dirty="0"/>
          </a:p>
        </p:txBody>
      </p:sp>
      <p:graphicFrame>
        <p:nvGraphicFramePr>
          <p:cNvPr id="9" name="Table 8" descr="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197252"/>
              </p:ext>
            </p:extLst>
          </p:nvPr>
        </p:nvGraphicFramePr>
        <p:xfrm>
          <a:off x="975766" y="4658031"/>
          <a:ext cx="4949934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4997">
                  <a:extLst>
                    <a:ext uri="{9D8B030D-6E8A-4147-A177-3AD203B41FA5}">
                      <a16:colId xmlns:a16="http://schemas.microsoft.com/office/drawing/2014/main" val="3792757775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1209704985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88441280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1029703132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1564800140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16467609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3246068745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533882587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1418635891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817699394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482871352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73817893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3057075253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55992216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54005929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87964546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219597260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388732915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522737862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989251045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29350147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3164566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Ubuntu Mono" panose="020B0509030602030204" pitchFamily="49" charset="0"/>
                        </a:rPr>
                        <a:t>…</a:t>
                      </a:r>
                      <a:endParaRPr lang="en-US" sz="1600" dirty="0">
                        <a:solidFill>
                          <a:schemeClr val="tx1"/>
                        </a:solidFill>
                        <a:latin typeface="Ubuntu Mono" panose="020B0509030602030204" pitchFamily="49" charset="0"/>
                      </a:endParaRPr>
                    </a:p>
                  </a:txBody>
                  <a:tcPr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Ubuntu Mono" panose="020B0509030602030204" pitchFamily="49" charset="0"/>
                        </a:rPr>
                        <a:t>…</a:t>
                      </a:r>
                      <a:endParaRPr lang="en-US" sz="1600" dirty="0">
                        <a:solidFill>
                          <a:schemeClr val="tx1"/>
                        </a:solidFill>
                        <a:latin typeface="Ubuntu Mono" panose="020B0509030602030204" pitchFamily="49" charset="0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9174015"/>
                  </a:ext>
                </a:extLst>
              </a:tr>
            </a:tbl>
          </a:graphicData>
        </a:graphic>
      </p:graphicFrame>
      <p:sp>
        <p:nvSpPr>
          <p:cNvPr id="17" name="TextBox 16" descr=" 79"/>
          <p:cNvSpPr txBox="1"/>
          <p:nvPr/>
        </p:nvSpPr>
        <p:spPr>
          <a:xfrm>
            <a:off x="44435" y="3753133"/>
            <a:ext cx="892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Tensor C</a:t>
            </a:r>
            <a:endParaRPr lang="en-US" sz="1600" dirty="0"/>
          </a:p>
        </p:txBody>
      </p:sp>
      <p:sp>
        <p:nvSpPr>
          <p:cNvPr id="10" name="TextBox 9" descr=" 14"/>
          <p:cNvSpPr txBox="1"/>
          <p:nvPr/>
        </p:nvSpPr>
        <p:spPr>
          <a:xfrm>
            <a:off x="947003" y="4157530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p=0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q=0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1" name="TextBox 10" descr=" 16"/>
          <p:cNvSpPr txBox="1"/>
          <p:nvPr/>
        </p:nvSpPr>
        <p:spPr>
          <a:xfrm>
            <a:off x="1911432" y="4122285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p=0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q=1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3" name="TextBox 12" descr=" 17"/>
          <p:cNvSpPr txBox="1"/>
          <p:nvPr/>
        </p:nvSpPr>
        <p:spPr>
          <a:xfrm>
            <a:off x="2790369" y="4136081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p=0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q=2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4" name="TextBox 13" descr=" 36"/>
          <p:cNvSpPr txBox="1"/>
          <p:nvPr/>
        </p:nvSpPr>
        <p:spPr>
          <a:xfrm>
            <a:off x="3687467" y="4131899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p=1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q=0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5" name="TextBox 14" descr=" 38"/>
          <p:cNvSpPr txBox="1"/>
          <p:nvPr/>
        </p:nvSpPr>
        <p:spPr>
          <a:xfrm>
            <a:off x="4572694" y="4146171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p=1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q=1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6" name="TextBox 15" descr=" 44"/>
          <p:cNvSpPr txBox="1"/>
          <p:nvPr/>
        </p:nvSpPr>
        <p:spPr>
          <a:xfrm>
            <a:off x="5605519" y="4073797"/>
            <a:ext cx="207749" cy="64633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dirty="0" smtClean="0">
                <a:latin typeface="Ubuntu Mono" panose="020B0509030602030204" pitchFamily="49" charset="0"/>
              </a:rPr>
              <a:t>…</a:t>
            </a:r>
          </a:p>
          <a:p>
            <a:r>
              <a:rPr lang="en-US" dirty="0" smtClean="0">
                <a:latin typeface="Ubuntu Mono" panose="020B0509030602030204" pitchFamily="49" charset="0"/>
              </a:rPr>
              <a:t>…</a:t>
            </a:r>
            <a:endParaRPr lang="en-US" dirty="0">
              <a:latin typeface="Ubuntu Mono" panose="020B0509030602030204" pitchFamily="49" charset="0"/>
            </a:endParaRPr>
          </a:p>
        </p:txBody>
      </p:sp>
      <p:sp>
        <p:nvSpPr>
          <p:cNvPr id="18" name="Freeform 17" descr=" 43"/>
          <p:cNvSpPr/>
          <p:nvPr/>
        </p:nvSpPr>
        <p:spPr>
          <a:xfrm>
            <a:off x="1083093" y="5046768"/>
            <a:ext cx="828339" cy="381247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 descr=" 45"/>
          <p:cNvSpPr/>
          <p:nvPr/>
        </p:nvSpPr>
        <p:spPr>
          <a:xfrm>
            <a:off x="1976807" y="5058653"/>
            <a:ext cx="878772" cy="389227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 descr=" 46"/>
          <p:cNvSpPr/>
          <p:nvPr/>
        </p:nvSpPr>
        <p:spPr>
          <a:xfrm>
            <a:off x="2939132" y="5066633"/>
            <a:ext cx="828339" cy="381247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 descr=" 47"/>
          <p:cNvSpPr/>
          <p:nvPr/>
        </p:nvSpPr>
        <p:spPr>
          <a:xfrm>
            <a:off x="3825384" y="5071563"/>
            <a:ext cx="828339" cy="381247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 descr=" 48"/>
          <p:cNvSpPr/>
          <p:nvPr/>
        </p:nvSpPr>
        <p:spPr>
          <a:xfrm>
            <a:off x="4763986" y="5077868"/>
            <a:ext cx="828339" cy="381247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43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 descr=" 6"/>
          <p:cNvSpPr txBox="1"/>
          <p:nvPr/>
        </p:nvSpPr>
        <p:spPr>
          <a:xfrm>
            <a:off x="555099" y="1746848"/>
            <a:ext cx="5596404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n=0;n&lt;</a:t>
            </a:r>
            <a:r>
              <a:rPr lang="en-US" sz="1400" dirty="0" err="1" smtClean="0">
                <a:latin typeface="Ubuntu Mono" panose="020B0509030602030204" pitchFamily="49" charset="0"/>
              </a:rPr>
              <a:t>N;n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</a:p>
          <a:p>
            <a:r>
              <a:rPr lang="en-US" sz="1400" dirty="0">
                <a:latin typeface="Ubuntu Mono" panose="020B0509030602030204" pitchFamily="49" charset="0"/>
              </a:rPr>
              <a:t> </a:t>
            </a:r>
            <a:r>
              <a:rPr lang="en-US" sz="1400" dirty="0" smtClean="0">
                <a:latin typeface="Ubuntu Mono" panose="020B0509030602030204" pitchFamily="49" charset="0"/>
              </a:rPr>
              <a:t>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c=0;c&lt;</a:t>
            </a:r>
            <a:r>
              <a:rPr lang="en-US" sz="1400" dirty="0" err="1" smtClean="0">
                <a:latin typeface="Ubuntu Mono" panose="020B0509030602030204" pitchFamily="49" charset="0"/>
              </a:rPr>
              <a:t>C;c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k=0;k&lt;</a:t>
            </a:r>
            <a:r>
              <a:rPr lang="en-US" sz="1400" dirty="0" err="1" smtClean="0">
                <a:latin typeface="Ubuntu Mono" panose="020B0509030602030204" pitchFamily="49" charset="0"/>
              </a:rPr>
              <a:t>K;k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p=0;p&lt;</a:t>
            </a:r>
            <a:r>
              <a:rPr lang="en-US" sz="1400" dirty="0" err="1" smtClean="0">
                <a:latin typeface="Ubuntu Mono" panose="020B0509030602030204" pitchFamily="49" charset="0"/>
              </a:rPr>
              <a:t>P;p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q=0;q&lt;</a:t>
            </a:r>
            <a:r>
              <a:rPr lang="en-US" sz="1400" dirty="0" err="1" smtClean="0">
                <a:latin typeface="Ubuntu Mono" panose="020B0509030602030204" pitchFamily="49" charset="0"/>
              </a:rPr>
              <a:t>Q;q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r=0;r&lt;</a:t>
            </a:r>
            <a:r>
              <a:rPr lang="en-US" sz="1400" dirty="0" err="1" smtClean="0">
                <a:latin typeface="Ubuntu Mono" panose="020B0509030602030204" pitchFamily="49" charset="0"/>
              </a:rPr>
              <a:t>R;r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s=0;s&lt;S;s++)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	</a:t>
            </a:r>
            <a:r>
              <a:rPr lang="en-US" sz="1400" dirty="0">
                <a:latin typeface="Ubuntu Mono" panose="020B0509030602030204" pitchFamily="49" charset="0"/>
              </a:rPr>
              <a:t> </a:t>
            </a:r>
            <a:r>
              <a:rPr lang="en-US" sz="1400" dirty="0" smtClean="0">
                <a:latin typeface="Ubuntu Mono" panose="020B0509030602030204" pitchFamily="49" charset="0"/>
              </a:rPr>
              <a:t> C[n][p][q][k] += A[n][</a:t>
            </a:r>
            <a:r>
              <a:rPr lang="en-US" sz="1400" dirty="0" err="1" smtClean="0">
                <a:latin typeface="Ubuntu Mono" panose="020B0509030602030204" pitchFamily="49" charset="0"/>
              </a:rPr>
              <a:t>p+r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 err="1">
                <a:latin typeface="Ubuntu Mono" panose="020B0509030602030204" pitchFamily="49" charset="0"/>
              </a:rPr>
              <a:t>q</a:t>
            </a:r>
            <a:r>
              <a:rPr lang="en-US" sz="1400" dirty="0" err="1" smtClean="0">
                <a:latin typeface="Ubuntu Mono" panose="020B0509030602030204" pitchFamily="49" charset="0"/>
              </a:rPr>
              <a:t>+s</a:t>
            </a:r>
            <a:r>
              <a:rPr lang="en-US" sz="1400" dirty="0" smtClean="0">
                <a:latin typeface="Ubuntu Mono" panose="020B0509030602030204" pitchFamily="49" charset="0"/>
              </a:rPr>
              <a:t>][c]*B[r][</a:t>
            </a:r>
            <a:r>
              <a:rPr lang="en-US" sz="1400" dirty="0">
                <a:latin typeface="Ubuntu Mono" panose="020B0509030602030204" pitchFamily="49" charset="0"/>
              </a:rPr>
              <a:t>s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>
                <a:latin typeface="Ubuntu Mono" panose="020B0509030602030204" pitchFamily="49" charset="0"/>
              </a:rPr>
              <a:t>c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>
                <a:latin typeface="Ubuntu Mono" panose="020B0509030602030204" pitchFamily="49" charset="0"/>
              </a:rPr>
              <a:t>k</a:t>
            </a:r>
            <a:r>
              <a:rPr lang="en-US" sz="1400" dirty="0" smtClean="0">
                <a:latin typeface="Ubuntu Mono" panose="020B0509030602030204" pitchFamily="49" charset="0"/>
              </a:rPr>
              <a:t>]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  <p:sp>
        <p:nvSpPr>
          <p:cNvPr id="5" name="Slide Number Placeholder 4" descr="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9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 descr=" 9"/>
              <p:cNvSpPr txBox="1"/>
              <p:nvPr/>
            </p:nvSpPr>
            <p:spPr>
              <a:xfrm>
                <a:off x="947003" y="6081170"/>
                <a:ext cx="3513911" cy="2778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𝑁𝐻𝑊𝐶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𝑅𝑆𝐶𝐾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𝑁𝑃𝑄𝐾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 descr="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003" y="6081170"/>
                <a:ext cx="3513911" cy="277897"/>
              </a:xfrm>
              <a:prstGeom prst="rect">
                <a:avLst/>
              </a:prstGeom>
              <a:blipFill>
                <a:blip r:embed="rId3"/>
                <a:stretch>
                  <a:fillRect l="-347" t="-6667" b="-88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 descr="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Permutation and Locality</a:t>
            </a:r>
            <a:endParaRPr lang="en-US" dirty="0"/>
          </a:p>
        </p:txBody>
      </p:sp>
      <p:graphicFrame>
        <p:nvGraphicFramePr>
          <p:cNvPr id="9" name="Table 8" descr="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480133"/>
              </p:ext>
            </p:extLst>
          </p:nvPr>
        </p:nvGraphicFramePr>
        <p:xfrm>
          <a:off x="975766" y="4658031"/>
          <a:ext cx="4949934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4997">
                  <a:extLst>
                    <a:ext uri="{9D8B030D-6E8A-4147-A177-3AD203B41FA5}">
                      <a16:colId xmlns:a16="http://schemas.microsoft.com/office/drawing/2014/main" val="3792757775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1209704985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88441280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1029703132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1564800140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16467609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3246068745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533882587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1418635891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817699394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482871352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73817893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3057075253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55992216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54005929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87964546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219597260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388732915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522737862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989251045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29350147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3164566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Ubuntu Mono" panose="020B0509030602030204" pitchFamily="49" charset="0"/>
                        </a:rPr>
                        <a:t>…</a:t>
                      </a:r>
                      <a:endParaRPr lang="en-US" sz="1600" dirty="0">
                        <a:solidFill>
                          <a:schemeClr val="tx1"/>
                        </a:solidFill>
                        <a:latin typeface="Ubuntu Mono" panose="020B0509030602030204" pitchFamily="49" charset="0"/>
                      </a:endParaRPr>
                    </a:p>
                  </a:txBody>
                  <a:tcPr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Ubuntu Mono" panose="020B0509030602030204" pitchFamily="49" charset="0"/>
                        </a:rPr>
                        <a:t>…</a:t>
                      </a:r>
                      <a:endParaRPr lang="en-US" sz="1600" dirty="0">
                        <a:solidFill>
                          <a:schemeClr val="tx1"/>
                        </a:solidFill>
                        <a:latin typeface="Ubuntu Mono" panose="020B0509030602030204" pitchFamily="49" charset="0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9174015"/>
                  </a:ext>
                </a:extLst>
              </a:tr>
            </a:tbl>
          </a:graphicData>
        </a:graphic>
      </p:graphicFrame>
      <p:sp>
        <p:nvSpPr>
          <p:cNvPr id="17" name="TextBox 16" descr=" 79"/>
          <p:cNvSpPr txBox="1"/>
          <p:nvPr/>
        </p:nvSpPr>
        <p:spPr>
          <a:xfrm>
            <a:off x="44435" y="3753133"/>
            <a:ext cx="892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Tensor C</a:t>
            </a:r>
            <a:endParaRPr lang="en-US" sz="1600" dirty="0"/>
          </a:p>
        </p:txBody>
      </p:sp>
      <p:sp>
        <p:nvSpPr>
          <p:cNvPr id="10" name="TextBox 9" descr=" 14"/>
          <p:cNvSpPr txBox="1"/>
          <p:nvPr/>
        </p:nvSpPr>
        <p:spPr>
          <a:xfrm>
            <a:off x="947003" y="4157530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p=0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q=0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1" name="TextBox 10" descr=" 16"/>
          <p:cNvSpPr txBox="1"/>
          <p:nvPr/>
        </p:nvSpPr>
        <p:spPr>
          <a:xfrm>
            <a:off x="1911432" y="4122285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p=0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q=1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3" name="TextBox 12" descr=" 17"/>
          <p:cNvSpPr txBox="1"/>
          <p:nvPr/>
        </p:nvSpPr>
        <p:spPr>
          <a:xfrm>
            <a:off x="2790369" y="4136081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p=0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q=2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4" name="TextBox 13" descr=" 36"/>
          <p:cNvSpPr txBox="1"/>
          <p:nvPr/>
        </p:nvSpPr>
        <p:spPr>
          <a:xfrm>
            <a:off x="3687467" y="4131899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p=1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q=0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5" name="TextBox 14" descr=" 38"/>
          <p:cNvSpPr txBox="1"/>
          <p:nvPr/>
        </p:nvSpPr>
        <p:spPr>
          <a:xfrm>
            <a:off x="4572694" y="4146171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p=1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q=1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6" name="TextBox 15" descr=" 44"/>
          <p:cNvSpPr txBox="1"/>
          <p:nvPr/>
        </p:nvSpPr>
        <p:spPr>
          <a:xfrm>
            <a:off x="5605519" y="4073797"/>
            <a:ext cx="207749" cy="64633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dirty="0" smtClean="0">
                <a:latin typeface="Ubuntu Mono" panose="020B0509030602030204" pitchFamily="49" charset="0"/>
              </a:rPr>
              <a:t>…</a:t>
            </a:r>
          </a:p>
          <a:p>
            <a:r>
              <a:rPr lang="en-US" dirty="0" smtClean="0">
                <a:latin typeface="Ubuntu Mono" panose="020B0509030602030204" pitchFamily="49" charset="0"/>
              </a:rPr>
              <a:t>…</a:t>
            </a:r>
            <a:endParaRPr lang="en-US" dirty="0">
              <a:latin typeface="Ubuntu Mono" panose="020B0509030602030204" pitchFamily="49" charset="0"/>
            </a:endParaRPr>
          </a:p>
        </p:txBody>
      </p:sp>
      <p:sp>
        <p:nvSpPr>
          <p:cNvPr id="18" name="Freeform 17" descr=" 43"/>
          <p:cNvSpPr/>
          <p:nvPr/>
        </p:nvSpPr>
        <p:spPr>
          <a:xfrm>
            <a:off x="1083093" y="5046768"/>
            <a:ext cx="828339" cy="381247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 descr=" 45"/>
          <p:cNvSpPr/>
          <p:nvPr/>
        </p:nvSpPr>
        <p:spPr>
          <a:xfrm>
            <a:off x="1976807" y="5058653"/>
            <a:ext cx="878772" cy="389227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 descr=" 46"/>
          <p:cNvSpPr/>
          <p:nvPr/>
        </p:nvSpPr>
        <p:spPr>
          <a:xfrm>
            <a:off x="2939132" y="5066633"/>
            <a:ext cx="828339" cy="381247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 descr=" 47"/>
          <p:cNvSpPr/>
          <p:nvPr/>
        </p:nvSpPr>
        <p:spPr>
          <a:xfrm>
            <a:off x="3825384" y="5071563"/>
            <a:ext cx="828339" cy="381247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 descr=" 48"/>
          <p:cNvSpPr/>
          <p:nvPr/>
        </p:nvSpPr>
        <p:spPr>
          <a:xfrm>
            <a:off x="4763986" y="5077868"/>
            <a:ext cx="828339" cy="381247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 descr=" 83"/>
          <p:cNvSpPr/>
          <p:nvPr/>
        </p:nvSpPr>
        <p:spPr>
          <a:xfrm>
            <a:off x="1310420" y="3997699"/>
            <a:ext cx="3022899" cy="647806"/>
          </a:xfrm>
          <a:custGeom>
            <a:avLst/>
            <a:gdLst>
              <a:gd name="connsiteX0" fmla="*/ 3022899 w 3022899"/>
              <a:gd name="connsiteY0" fmla="*/ 2347 h 647806"/>
              <a:gd name="connsiteX1" fmla="*/ 774550 w 3022899"/>
              <a:gd name="connsiteY1" fmla="*/ 99166 h 647806"/>
              <a:gd name="connsiteX2" fmla="*/ 0 w 3022899"/>
              <a:gd name="connsiteY2" fmla="*/ 647806 h 647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22899" h="647806">
                <a:moveTo>
                  <a:pt x="3022899" y="2347"/>
                </a:moveTo>
                <a:cubicBezTo>
                  <a:pt x="2150632" y="-3032"/>
                  <a:pt x="1278366" y="-8411"/>
                  <a:pt x="774550" y="99166"/>
                </a:cubicBezTo>
                <a:cubicBezTo>
                  <a:pt x="270733" y="206743"/>
                  <a:pt x="135366" y="427274"/>
                  <a:pt x="0" y="647806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47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 descr=" 6"/>
          <p:cNvSpPr txBox="1"/>
          <p:nvPr/>
        </p:nvSpPr>
        <p:spPr>
          <a:xfrm>
            <a:off x="555099" y="1746848"/>
            <a:ext cx="5596404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n=0;n&lt;</a:t>
            </a:r>
            <a:r>
              <a:rPr lang="en-US" sz="1400" dirty="0" err="1" smtClean="0">
                <a:latin typeface="Ubuntu Mono" panose="020B0509030602030204" pitchFamily="49" charset="0"/>
              </a:rPr>
              <a:t>N;n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</a:p>
          <a:p>
            <a:r>
              <a:rPr lang="en-US" sz="1400" dirty="0">
                <a:latin typeface="Ubuntu Mono" panose="020B0509030602030204" pitchFamily="49" charset="0"/>
              </a:rPr>
              <a:t> </a:t>
            </a:r>
            <a:r>
              <a:rPr lang="en-US" sz="1400" dirty="0" smtClean="0">
                <a:latin typeface="Ubuntu Mono" panose="020B0509030602030204" pitchFamily="49" charset="0"/>
              </a:rPr>
              <a:t>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c=0;c&lt;</a:t>
            </a:r>
            <a:r>
              <a:rPr lang="en-US" sz="1400" dirty="0" err="1" smtClean="0">
                <a:latin typeface="Ubuntu Mono" panose="020B0509030602030204" pitchFamily="49" charset="0"/>
              </a:rPr>
              <a:t>C;c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k=0;k&lt;</a:t>
            </a:r>
            <a:r>
              <a:rPr lang="en-US" sz="1400" dirty="0" err="1" smtClean="0">
                <a:latin typeface="Ubuntu Mono" panose="020B0509030602030204" pitchFamily="49" charset="0"/>
              </a:rPr>
              <a:t>K;k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p=0;p&lt;</a:t>
            </a:r>
            <a:r>
              <a:rPr lang="en-US" sz="1400" dirty="0" err="1" smtClean="0">
                <a:latin typeface="Ubuntu Mono" panose="020B0509030602030204" pitchFamily="49" charset="0"/>
              </a:rPr>
              <a:t>P;p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q=0;q&lt;</a:t>
            </a:r>
            <a:r>
              <a:rPr lang="en-US" sz="1400" dirty="0" err="1" smtClean="0">
                <a:latin typeface="Ubuntu Mono" panose="020B0509030602030204" pitchFamily="49" charset="0"/>
              </a:rPr>
              <a:t>Q;q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r=0;r&lt;</a:t>
            </a:r>
            <a:r>
              <a:rPr lang="en-US" sz="1400" dirty="0" err="1" smtClean="0">
                <a:latin typeface="Ubuntu Mono" panose="020B0509030602030204" pitchFamily="49" charset="0"/>
              </a:rPr>
              <a:t>R;r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s=0;s&lt;S;s++)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	</a:t>
            </a:r>
            <a:r>
              <a:rPr lang="en-US" sz="1400" dirty="0">
                <a:latin typeface="Ubuntu Mono" panose="020B0509030602030204" pitchFamily="49" charset="0"/>
              </a:rPr>
              <a:t> </a:t>
            </a:r>
            <a:r>
              <a:rPr lang="en-US" sz="1400" dirty="0" smtClean="0">
                <a:latin typeface="Ubuntu Mono" panose="020B0509030602030204" pitchFamily="49" charset="0"/>
              </a:rPr>
              <a:t> C[n][p][q][k] += A[n][</a:t>
            </a:r>
            <a:r>
              <a:rPr lang="en-US" sz="1400" dirty="0" err="1" smtClean="0">
                <a:latin typeface="Ubuntu Mono" panose="020B0509030602030204" pitchFamily="49" charset="0"/>
              </a:rPr>
              <a:t>p+r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 err="1">
                <a:latin typeface="Ubuntu Mono" panose="020B0509030602030204" pitchFamily="49" charset="0"/>
              </a:rPr>
              <a:t>q</a:t>
            </a:r>
            <a:r>
              <a:rPr lang="en-US" sz="1400" dirty="0" err="1" smtClean="0">
                <a:latin typeface="Ubuntu Mono" panose="020B0509030602030204" pitchFamily="49" charset="0"/>
              </a:rPr>
              <a:t>+s</a:t>
            </a:r>
            <a:r>
              <a:rPr lang="en-US" sz="1400" dirty="0" smtClean="0">
                <a:latin typeface="Ubuntu Mono" panose="020B0509030602030204" pitchFamily="49" charset="0"/>
              </a:rPr>
              <a:t>][c]*B[r][</a:t>
            </a:r>
            <a:r>
              <a:rPr lang="en-US" sz="1400" dirty="0">
                <a:latin typeface="Ubuntu Mono" panose="020B0509030602030204" pitchFamily="49" charset="0"/>
              </a:rPr>
              <a:t>s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>
                <a:latin typeface="Ubuntu Mono" panose="020B0509030602030204" pitchFamily="49" charset="0"/>
              </a:rPr>
              <a:t>c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>
                <a:latin typeface="Ubuntu Mono" panose="020B0509030602030204" pitchFamily="49" charset="0"/>
              </a:rPr>
              <a:t>k</a:t>
            </a:r>
            <a:r>
              <a:rPr lang="en-US" sz="1400" dirty="0" smtClean="0">
                <a:latin typeface="Ubuntu Mono" panose="020B0509030602030204" pitchFamily="49" charset="0"/>
              </a:rPr>
              <a:t>]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24" name="Rounded Rectangle 23" descr=" 10"/>
          <p:cNvSpPr/>
          <p:nvPr/>
        </p:nvSpPr>
        <p:spPr>
          <a:xfrm>
            <a:off x="947003" y="2237530"/>
            <a:ext cx="2280291" cy="176410"/>
          </a:xfrm>
          <a:prstGeom prst="roundRect">
            <a:avLst/>
          </a:prstGeom>
          <a:solidFill>
            <a:srgbClr val="FFF2CC">
              <a:alpha val="25098"/>
            </a:srgb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 descr=" 7"/>
          <p:cNvSpPr txBox="1"/>
          <p:nvPr/>
        </p:nvSpPr>
        <p:spPr>
          <a:xfrm>
            <a:off x="6238823" y="1759007"/>
            <a:ext cx="5596404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n=0;n&lt;</a:t>
            </a:r>
            <a:r>
              <a:rPr lang="en-US" sz="1400" dirty="0" err="1" smtClean="0">
                <a:latin typeface="Ubuntu Mono" panose="020B0509030602030204" pitchFamily="49" charset="0"/>
              </a:rPr>
              <a:t>N;n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</a:t>
            </a:r>
            <a:r>
              <a:rPr lang="en-US" sz="1400" dirty="0">
                <a:latin typeface="Ubuntu Mono" panose="020B0509030602030204" pitchFamily="49" charset="0"/>
              </a:rPr>
              <a:t>c=0;c&lt;</a:t>
            </a:r>
            <a:r>
              <a:rPr lang="en-US" sz="1400" dirty="0" err="1">
                <a:latin typeface="Ubuntu Mono" panose="020B0509030602030204" pitchFamily="49" charset="0"/>
              </a:rPr>
              <a:t>C;c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p=0;p&lt;</a:t>
            </a:r>
            <a:r>
              <a:rPr lang="en-US" sz="1400" dirty="0" err="1" smtClean="0">
                <a:latin typeface="Ubuntu Mono" panose="020B0509030602030204" pitchFamily="49" charset="0"/>
              </a:rPr>
              <a:t>P;p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q=0;q&lt;</a:t>
            </a:r>
            <a:r>
              <a:rPr lang="en-US" sz="1400" dirty="0" err="1" smtClean="0">
                <a:latin typeface="Ubuntu Mono" panose="020B0509030602030204" pitchFamily="49" charset="0"/>
              </a:rPr>
              <a:t>Q;q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r=0;r&lt;</a:t>
            </a:r>
            <a:r>
              <a:rPr lang="en-US" sz="1400" dirty="0" err="1" smtClean="0">
                <a:latin typeface="Ubuntu Mono" panose="020B0509030602030204" pitchFamily="49" charset="0"/>
              </a:rPr>
              <a:t>R;r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s=0;s&lt;S;s++)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	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</a:t>
            </a:r>
            <a:r>
              <a:rPr lang="en-US" sz="1400" dirty="0">
                <a:latin typeface="Ubuntu Mono" panose="020B0509030602030204" pitchFamily="49" charset="0"/>
              </a:rPr>
              <a:t>k=0;k&lt;</a:t>
            </a:r>
            <a:r>
              <a:rPr lang="en-US" sz="1400" dirty="0" err="1">
                <a:latin typeface="Ubuntu Mono" panose="020B0509030602030204" pitchFamily="49" charset="0"/>
              </a:rPr>
              <a:t>K;k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	  C[n][p][q][k] += A[n][</a:t>
            </a:r>
            <a:r>
              <a:rPr lang="en-US" sz="1400" dirty="0" err="1" smtClean="0">
                <a:latin typeface="Ubuntu Mono" panose="020B0509030602030204" pitchFamily="49" charset="0"/>
              </a:rPr>
              <a:t>p+r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 err="1">
                <a:latin typeface="Ubuntu Mono" panose="020B0509030602030204" pitchFamily="49" charset="0"/>
              </a:rPr>
              <a:t>q</a:t>
            </a:r>
            <a:r>
              <a:rPr lang="en-US" sz="1400" dirty="0" err="1" smtClean="0">
                <a:latin typeface="Ubuntu Mono" panose="020B0509030602030204" pitchFamily="49" charset="0"/>
              </a:rPr>
              <a:t>+s</a:t>
            </a:r>
            <a:r>
              <a:rPr lang="en-US" sz="1400" dirty="0" smtClean="0">
                <a:latin typeface="Ubuntu Mono" panose="020B0509030602030204" pitchFamily="49" charset="0"/>
              </a:rPr>
              <a:t>][c]*B[r][</a:t>
            </a:r>
            <a:r>
              <a:rPr lang="en-US" sz="1400" dirty="0">
                <a:latin typeface="Ubuntu Mono" panose="020B0509030602030204" pitchFamily="49" charset="0"/>
              </a:rPr>
              <a:t>s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>
                <a:latin typeface="Ubuntu Mono" panose="020B0509030602030204" pitchFamily="49" charset="0"/>
              </a:rPr>
              <a:t>c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>
                <a:latin typeface="Ubuntu Mono" panose="020B0509030602030204" pitchFamily="49" charset="0"/>
              </a:rPr>
              <a:t>k</a:t>
            </a:r>
            <a:r>
              <a:rPr lang="en-US" sz="1400" dirty="0" smtClean="0">
                <a:latin typeface="Ubuntu Mono" panose="020B0509030602030204" pitchFamily="49" charset="0"/>
              </a:rPr>
              <a:t>]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  <p:sp>
        <p:nvSpPr>
          <p:cNvPr id="5" name="Slide Number Placeholder 4" descr="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9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 descr=" 9"/>
              <p:cNvSpPr txBox="1"/>
              <p:nvPr/>
            </p:nvSpPr>
            <p:spPr>
              <a:xfrm>
                <a:off x="947003" y="6081170"/>
                <a:ext cx="3513911" cy="2778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𝑁𝐻𝑊𝐶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𝑅𝑆𝐶𝐾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𝑁𝑃𝑄𝐾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 descr="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003" y="6081170"/>
                <a:ext cx="3513911" cy="277897"/>
              </a:xfrm>
              <a:prstGeom prst="rect">
                <a:avLst/>
              </a:prstGeom>
              <a:blipFill>
                <a:blip r:embed="rId3"/>
                <a:stretch>
                  <a:fillRect l="-347" t="-6667" b="-88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 descr="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Permutation and Locality</a:t>
            </a:r>
            <a:endParaRPr lang="en-US" dirty="0"/>
          </a:p>
        </p:txBody>
      </p:sp>
      <p:sp>
        <p:nvSpPr>
          <p:cNvPr id="26" name="Rounded Rectangle 25" descr=" 13"/>
          <p:cNvSpPr/>
          <p:nvPr/>
        </p:nvSpPr>
        <p:spPr>
          <a:xfrm>
            <a:off x="7050397" y="3119487"/>
            <a:ext cx="2280291" cy="167386"/>
          </a:xfrm>
          <a:prstGeom prst="roundRect">
            <a:avLst/>
          </a:prstGeom>
          <a:solidFill>
            <a:srgbClr val="FFF2CC">
              <a:alpha val="25098"/>
            </a:srgb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 descr="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118095"/>
              </p:ext>
            </p:extLst>
          </p:nvPr>
        </p:nvGraphicFramePr>
        <p:xfrm>
          <a:off x="975766" y="4658031"/>
          <a:ext cx="4949934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4997">
                  <a:extLst>
                    <a:ext uri="{9D8B030D-6E8A-4147-A177-3AD203B41FA5}">
                      <a16:colId xmlns:a16="http://schemas.microsoft.com/office/drawing/2014/main" val="3792757775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1209704985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88441280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1029703132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1564800140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16467609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3246068745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533882587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1418635891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817699394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482871352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73817893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3057075253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55992216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54005929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87964546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219597260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388732915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522737862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989251045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29350147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3164566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Ubuntu Mono" panose="020B0509030602030204" pitchFamily="49" charset="0"/>
                        </a:rPr>
                        <a:t>…</a:t>
                      </a:r>
                      <a:endParaRPr lang="en-US" sz="1600" dirty="0">
                        <a:solidFill>
                          <a:schemeClr val="tx1"/>
                        </a:solidFill>
                        <a:latin typeface="Ubuntu Mono" panose="020B0509030602030204" pitchFamily="49" charset="0"/>
                      </a:endParaRPr>
                    </a:p>
                  </a:txBody>
                  <a:tcPr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Ubuntu Mono" panose="020B0509030602030204" pitchFamily="49" charset="0"/>
                        </a:rPr>
                        <a:t>…</a:t>
                      </a:r>
                      <a:endParaRPr lang="en-US" sz="1600" dirty="0">
                        <a:solidFill>
                          <a:schemeClr val="tx1"/>
                        </a:solidFill>
                        <a:latin typeface="Ubuntu Mono" panose="020B0509030602030204" pitchFamily="49" charset="0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9174015"/>
                  </a:ext>
                </a:extLst>
              </a:tr>
            </a:tbl>
          </a:graphicData>
        </a:graphic>
      </p:graphicFrame>
      <p:sp>
        <p:nvSpPr>
          <p:cNvPr id="17" name="TextBox 16" descr=" 79"/>
          <p:cNvSpPr txBox="1"/>
          <p:nvPr/>
        </p:nvSpPr>
        <p:spPr>
          <a:xfrm>
            <a:off x="44435" y="3753133"/>
            <a:ext cx="892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Tensor C</a:t>
            </a:r>
            <a:endParaRPr lang="en-US" sz="1600" dirty="0"/>
          </a:p>
        </p:txBody>
      </p:sp>
      <p:sp>
        <p:nvSpPr>
          <p:cNvPr id="10" name="TextBox 9" descr=" 14"/>
          <p:cNvSpPr txBox="1"/>
          <p:nvPr/>
        </p:nvSpPr>
        <p:spPr>
          <a:xfrm>
            <a:off x="947003" y="4157530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p=0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q=0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1" name="TextBox 10" descr=" 16"/>
          <p:cNvSpPr txBox="1"/>
          <p:nvPr/>
        </p:nvSpPr>
        <p:spPr>
          <a:xfrm>
            <a:off x="1911432" y="4122285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p=0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q=1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3" name="TextBox 12" descr=" 17"/>
          <p:cNvSpPr txBox="1"/>
          <p:nvPr/>
        </p:nvSpPr>
        <p:spPr>
          <a:xfrm>
            <a:off x="2790369" y="4136081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p=0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q=2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4" name="TextBox 13" descr=" 36"/>
          <p:cNvSpPr txBox="1"/>
          <p:nvPr/>
        </p:nvSpPr>
        <p:spPr>
          <a:xfrm>
            <a:off x="3687467" y="4131899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p=1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q=0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5" name="TextBox 14" descr=" 38"/>
          <p:cNvSpPr txBox="1"/>
          <p:nvPr/>
        </p:nvSpPr>
        <p:spPr>
          <a:xfrm>
            <a:off x="4572694" y="4146171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p=1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q=1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6" name="TextBox 15" descr=" 44"/>
          <p:cNvSpPr txBox="1"/>
          <p:nvPr/>
        </p:nvSpPr>
        <p:spPr>
          <a:xfrm>
            <a:off x="5605519" y="4073797"/>
            <a:ext cx="207749" cy="64633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dirty="0" smtClean="0">
                <a:latin typeface="Ubuntu Mono" panose="020B0509030602030204" pitchFamily="49" charset="0"/>
              </a:rPr>
              <a:t>…</a:t>
            </a:r>
          </a:p>
          <a:p>
            <a:r>
              <a:rPr lang="en-US" dirty="0" smtClean="0">
                <a:latin typeface="Ubuntu Mono" panose="020B0509030602030204" pitchFamily="49" charset="0"/>
              </a:rPr>
              <a:t>…</a:t>
            </a:r>
            <a:endParaRPr lang="en-US" dirty="0">
              <a:latin typeface="Ubuntu Mono" panose="020B0509030602030204" pitchFamily="49" charset="0"/>
            </a:endParaRPr>
          </a:p>
        </p:txBody>
      </p:sp>
      <p:sp>
        <p:nvSpPr>
          <p:cNvPr id="18" name="Freeform 17" descr=" 43"/>
          <p:cNvSpPr/>
          <p:nvPr/>
        </p:nvSpPr>
        <p:spPr>
          <a:xfrm>
            <a:off x="1083093" y="5046768"/>
            <a:ext cx="828339" cy="381247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 descr=" 45"/>
          <p:cNvSpPr/>
          <p:nvPr/>
        </p:nvSpPr>
        <p:spPr>
          <a:xfrm>
            <a:off x="1976807" y="5058653"/>
            <a:ext cx="878772" cy="389227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 descr=" 46"/>
          <p:cNvSpPr/>
          <p:nvPr/>
        </p:nvSpPr>
        <p:spPr>
          <a:xfrm>
            <a:off x="2939132" y="5066633"/>
            <a:ext cx="828339" cy="381247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 descr=" 47"/>
          <p:cNvSpPr/>
          <p:nvPr/>
        </p:nvSpPr>
        <p:spPr>
          <a:xfrm>
            <a:off x="3825384" y="5071563"/>
            <a:ext cx="828339" cy="381247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 descr=" 48"/>
          <p:cNvSpPr/>
          <p:nvPr/>
        </p:nvSpPr>
        <p:spPr>
          <a:xfrm>
            <a:off x="4763986" y="5077868"/>
            <a:ext cx="828339" cy="381247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 descr=" 83"/>
          <p:cNvSpPr/>
          <p:nvPr/>
        </p:nvSpPr>
        <p:spPr>
          <a:xfrm>
            <a:off x="1310420" y="3997699"/>
            <a:ext cx="3022899" cy="647806"/>
          </a:xfrm>
          <a:custGeom>
            <a:avLst/>
            <a:gdLst>
              <a:gd name="connsiteX0" fmla="*/ 3022899 w 3022899"/>
              <a:gd name="connsiteY0" fmla="*/ 2347 h 647806"/>
              <a:gd name="connsiteX1" fmla="*/ 774550 w 3022899"/>
              <a:gd name="connsiteY1" fmla="*/ 99166 h 647806"/>
              <a:gd name="connsiteX2" fmla="*/ 0 w 3022899"/>
              <a:gd name="connsiteY2" fmla="*/ 647806 h 647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22899" h="647806">
                <a:moveTo>
                  <a:pt x="3022899" y="2347"/>
                </a:moveTo>
                <a:cubicBezTo>
                  <a:pt x="2150632" y="-3032"/>
                  <a:pt x="1278366" y="-8411"/>
                  <a:pt x="774550" y="99166"/>
                </a:cubicBezTo>
                <a:cubicBezTo>
                  <a:pt x="270733" y="206743"/>
                  <a:pt x="135366" y="427274"/>
                  <a:pt x="0" y="647806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03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 descr=" 6"/>
          <p:cNvSpPr txBox="1"/>
          <p:nvPr/>
        </p:nvSpPr>
        <p:spPr>
          <a:xfrm>
            <a:off x="555099" y="1746848"/>
            <a:ext cx="5596404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n=0;n&lt;</a:t>
            </a:r>
            <a:r>
              <a:rPr lang="en-US" sz="1400" dirty="0" err="1" smtClean="0">
                <a:latin typeface="Ubuntu Mono" panose="020B0509030602030204" pitchFamily="49" charset="0"/>
              </a:rPr>
              <a:t>N;n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</a:p>
          <a:p>
            <a:r>
              <a:rPr lang="en-US" sz="1400" dirty="0">
                <a:latin typeface="Ubuntu Mono" panose="020B0509030602030204" pitchFamily="49" charset="0"/>
              </a:rPr>
              <a:t> </a:t>
            </a:r>
            <a:r>
              <a:rPr lang="en-US" sz="1400" dirty="0" smtClean="0">
                <a:latin typeface="Ubuntu Mono" panose="020B0509030602030204" pitchFamily="49" charset="0"/>
              </a:rPr>
              <a:t>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c=0;c&lt;</a:t>
            </a:r>
            <a:r>
              <a:rPr lang="en-US" sz="1400" dirty="0" err="1" smtClean="0">
                <a:latin typeface="Ubuntu Mono" panose="020B0509030602030204" pitchFamily="49" charset="0"/>
              </a:rPr>
              <a:t>C;c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k=0;k&lt;</a:t>
            </a:r>
            <a:r>
              <a:rPr lang="en-US" sz="1400" dirty="0" err="1" smtClean="0">
                <a:latin typeface="Ubuntu Mono" panose="020B0509030602030204" pitchFamily="49" charset="0"/>
              </a:rPr>
              <a:t>K;k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p=0;p&lt;</a:t>
            </a:r>
            <a:r>
              <a:rPr lang="en-US" sz="1400" dirty="0" err="1" smtClean="0">
                <a:latin typeface="Ubuntu Mono" panose="020B0509030602030204" pitchFamily="49" charset="0"/>
              </a:rPr>
              <a:t>P;p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q=0;q&lt;</a:t>
            </a:r>
            <a:r>
              <a:rPr lang="en-US" sz="1400" dirty="0" err="1" smtClean="0">
                <a:latin typeface="Ubuntu Mono" panose="020B0509030602030204" pitchFamily="49" charset="0"/>
              </a:rPr>
              <a:t>Q;q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r=0;r&lt;</a:t>
            </a:r>
            <a:r>
              <a:rPr lang="en-US" sz="1400" dirty="0" err="1" smtClean="0">
                <a:latin typeface="Ubuntu Mono" panose="020B0509030602030204" pitchFamily="49" charset="0"/>
              </a:rPr>
              <a:t>R;r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s=0;s&lt;S;s++)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	</a:t>
            </a:r>
            <a:r>
              <a:rPr lang="en-US" sz="1400" dirty="0">
                <a:latin typeface="Ubuntu Mono" panose="020B0509030602030204" pitchFamily="49" charset="0"/>
              </a:rPr>
              <a:t> </a:t>
            </a:r>
            <a:r>
              <a:rPr lang="en-US" sz="1400" dirty="0" smtClean="0">
                <a:latin typeface="Ubuntu Mono" panose="020B0509030602030204" pitchFamily="49" charset="0"/>
              </a:rPr>
              <a:t> C[n][p][q][k] += A[n][</a:t>
            </a:r>
            <a:r>
              <a:rPr lang="en-US" sz="1400" dirty="0" err="1" smtClean="0">
                <a:latin typeface="Ubuntu Mono" panose="020B0509030602030204" pitchFamily="49" charset="0"/>
              </a:rPr>
              <a:t>p+r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 err="1">
                <a:latin typeface="Ubuntu Mono" panose="020B0509030602030204" pitchFamily="49" charset="0"/>
              </a:rPr>
              <a:t>q</a:t>
            </a:r>
            <a:r>
              <a:rPr lang="en-US" sz="1400" dirty="0" err="1" smtClean="0">
                <a:latin typeface="Ubuntu Mono" panose="020B0509030602030204" pitchFamily="49" charset="0"/>
              </a:rPr>
              <a:t>+s</a:t>
            </a:r>
            <a:r>
              <a:rPr lang="en-US" sz="1400" dirty="0" smtClean="0">
                <a:latin typeface="Ubuntu Mono" panose="020B0509030602030204" pitchFamily="49" charset="0"/>
              </a:rPr>
              <a:t>][c]*B[r][</a:t>
            </a:r>
            <a:r>
              <a:rPr lang="en-US" sz="1400" dirty="0">
                <a:latin typeface="Ubuntu Mono" panose="020B0509030602030204" pitchFamily="49" charset="0"/>
              </a:rPr>
              <a:t>s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>
                <a:latin typeface="Ubuntu Mono" panose="020B0509030602030204" pitchFamily="49" charset="0"/>
              </a:rPr>
              <a:t>c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>
                <a:latin typeface="Ubuntu Mono" panose="020B0509030602030204" pitchFamily="49" charset="0"/>
              </a:rPr>
              <a:t>k</a:t>
            </a:r>
            <a:r>
              <a:rPr lang="en-US" sz="1400" dirty="0" smtClean="0">
                <a:latin typeface="Ubuntu Mono" panose="020B0509030602030204" pitchFamily="49" charset="0"/>
              </a:rPr>
              <a:t>]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24" name="Rounded Rectangle 23" descr=" 10"/>
          <p:cNvSpPr/>
          <p:nvPr/>
        </p:nvSpPr>
        <p:spPr>
          <a:xfrm>
            <a:off x="947003" y="2237530"/>
            <a:ext cx="2280291" cy="176410"/>
          </a:xfrm>
          <a:prstGeom prst="roundRect">
            <a:avLst/>
          </a:prstGeom>
          <a:solidFill>
            <a:srgbClr val="FFF2CC">
              <a:alpha val="25098"/>
            </a:srgb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 descr=" 7"/>
          <p:cNvSpPr txBox="1"/>
          <p:nvPr/>
        </p:nvSpPr>
        <p:spPr>
          <a:xfrm>
            <a:off x="6238823" y="1759007"/>
            <a:ext cx="5596404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n=0;n&lt;</a:t>
            </a:r>
            <a:r>
              <a:rPr lang="en-US" sz="1400" dirty="0" err="1" smtClean="0">
                <a:latin typeface="Ubuntu Mono" panose="020B0509030602030204" pitchFamily="49" charset="0"/>
              </a:rPr>
              <a:t>N;n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</a:t>
            </a:r>
            <a:r>
              <a:rPr lang="en-US" sz="1400" dirty="0">
                <a:latin typeface="Ubuntu Mono" panose="020B0509030602030204" pitchFamily="49" charset="0"/>
              </a:rPr>
              <a:t>c=0;c&lt;</a:t>
            </a:r>
            <a:r>
              <a:rPr lang="en-US" sz="1400" dirty="0" err="1">
                <a:latin typeface="Ubuntu Mono" panose="020B0509030602030204" pitchFamily="49" charset="0"/>
              </a:rPr>
              <a:t>C;c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p=0;p&lt;</a:t>
            </a:r>
            <a:r>
              <a:rPr lang="en-US" sz="1400" dirty="0" err="1" smtClean="0">
                <a:latin typeface="Ubuntu Mono" panose="020B0509030602030204" pitchFamily="49" charset="0"/>
              </a:rPr>
              <a:t>P;p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q=0;q&lt;</a:t>
            </a:r>
            <a:r>
              <a:rPr lang="en-US" sz="1400" dirty="0" err="1" smtClean="0">
                <a:latin typeface="Ubuntu Mono" panose="020B0509030602030204" pitchFamily="49" charset="0"/>
              </a:rPr>
              <a:t>Q;q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r=0;r&lt;</a:t>
            </a:r>
            <a:r>
              <a:rPr lang="en-US" sz="1400" dirty="0" err="1" smtClean="0">
                <a:latin typeface="Ubuntu Mono" panose="020B0509030602030204" pitchFamily="49" charset="0"/>
              </a:rPr>
              <a:t>R;r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s=0;s&lt;S;s++)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	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</a:t>
            </a:r>
            <a:r>
              <a:rPr lang="en-US" sz="1400" dirty="0">
                <a:latin typeface="Ubuntu Mono" panose="020B0509030602030204" pitchFamily="49" charset="0"/>
              </a:rPr>
              <a:t>k=0;k&lt;</a:t>
            </a:r>
            <a:r>
              <a:rPr lang="en-US" sz="1400" dirty="0" err="1">
                <a:latin typeface="Ubuntu Mono" panose="020B0509030602030204" pitchFamily="49" charset="0"/>
              </a:rPr>
              <a:t>K;k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	  C[n][p][q][k] += A[n][</a:t>
            </a:r>
            <a:r>
              <a:rPr lang="en-US" sz="1400" dirty="0" err="1" smtClean="0">
                <a:latin typeface="Ubuntu Mono" panose="020B0509030602030204" pitchFamily="49" charset="0"/>
              </a:rPr>
              <a:t>p+r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 err="1">
                <a:latin typeface="Ubuntu Mono" panose="020B0509030602030204" pitchFamily="49" charset="0"/>
              </a:rPr>
              <a:t>q</a:t>
            </a:r>
            <a:r>
              <a:rPr lang="en-US" sz="1400" dirty="0" err="1" smtClean="0">
                <a:latin typeface="Ubuntu Mono" panose="020B0509030602030204" pitchFamily="49" charset="0"/>
              </a:rPr>
              <a:t>+s</a:t>
            </a:r>
            <a:r>
              <a:rPr lang="en-US" sz="1400" dirty="0" smtClean="0">
                <a:latin typeface="Ubuntu Mono" panose="020B0509030602030204" pitchFamily="49" charset="0"/>
              </a:rPr>
              <a:t>][c]*B[r][</a:t>
            </a:r>
            <a:r>
              <a:rPr lang="en-US" sz="1400" dirty="0">
                <a:latin typeface="Ubuntu Mono" panose="020B0509030602030204" pitchFamily="49" charset="0"/>
              </a:rPr>
              <a:t>s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>
                <a:latin typeface="Ubuntu Mono" panose="020B0509030602030204" pitchFamily="49" charset="0"/>
              </a:rPr>
              <a:t>c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>
                <a:latin typeface="Ubuntu Mono" panose="020B0509030602030204" pitchFamily="49" charset="0"/>
              </a:rPr>
              <a:t>k</a:t>
            </a:r>
            <a:r>
              <a:rPr lang="en-US" sz="1400" dirty="0" smtClean="0">
                <a:latin typeface="Ubuntu Mono" panose="020B0509030602030204" pitchFamily="49" charset="0"/>
              </a:rPr>
              <a:t>]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  <p:sp>
        <p:nvSpPr>
          <p:cNvPr id="5" name="Slide Number Placeholder 4" descr="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9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 descr=" 9"/>
              <p:cNvSpPr txBox="1"/>
              <p:nvPr/>
            </p:nvSpPr>
            <p:spPr>
              <a:xfrm>
                <a:off x="947003" y="6081170"/>
                <a:ext cx="3513911" cy="2778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𝑁𝐻𝑊𝐶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𝑅𝑆𝐶𝐾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𝑁𝑃𝑄𝐾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 descr="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003" y="6081170"/>
                <a:ext cx="3513911" cy="277897"/>
              </a:xfrm>
              <a:prstGeom prst="rect">
                <a:avLst/>
              </a:prstGeom>
              <a:blipFill>
                <a:blip r:embed="rId3"/>
                <a:stretch>
                  <a:fillRect l="-347" t="-6667" b="-88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 descr="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Permutation and Locality</a:t>
            </a:r>
            <a:endParaRPr lang="en-US" dirty="0"/>
          </a:p>
        </p:txBody>
      </p:sp>
      <p:sp>
        <p:nvSpPr>
          <p:cNvPr id="26" name="Rounded Rectangle 25" descr=" 13"/>
          <p:cNvSpPr/>
          <p:nvPr/>
        </p:nvSpPr>
        <p:spPr>
          <a:xfrm>
            <a:off x="7050397" y="3119487"/>
            <a:ext cx="2280291" cy="167386"/>
          </a:xfrm>
          <a:prstGeom prst="roundRect">
            <a:avLst/>
          </a:prstGeom>
          <a:solidFill>
            <a:srgbClr val="FFF2CC">
              <a:alpha val="25098"/>
            </a:srgb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 descr="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439406"/>
              </p:ext>
            </p:extLst>
          </p:nvPr>
        </p:nvGraphicFramePr>
        <p:xfrm>
          <a:off x="975766" y="4658031"/>
          <a:ext cx="4949934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4997">
                  <a:extLst>
                    <a:ext uri="{9D8B030D-6E8A-4147-A177-3AD203B41FA5}">
                      <a16:colId xmlns:a16="http://schemas.microsoft.com/office/drawing/2014/main" val="3792757775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1209704985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88441280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1029703132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1564800140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16467609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3246068745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533882587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1418635891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817699394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482871352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73817893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3057075253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55992216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54005929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87964546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219597260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388732915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522737862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989251045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29350147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3164566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Ubuntu Mono" panose="020B0509030602030204" pitchFamily="49" charset="0"/>
                        </a:rPr>
                        <a:t>…</a:t>
                      </a:r>
                      <a:endParaRPr lang="en-US" sz="1600" dirty="0">
                        <a:solidFill>
                          <a:schemeClr val="tx1"/>
                        </a:solidFill>
                        <a:latin typeface="Ubuntu Mono" panose="020B0509030602030204" pitchFamily="49" charset="0"/>
                      </a:endParaRPr>
                    </a:p>
                  </a:txBody>
                  <a:tcPr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Ubuntu Mono" panose="020B0509030602030204" pitchFamily="49" charset="0"/>
                        </a:rPr>
                        <a:t>…</a:t>
                      </a:r>
                      <a:endParaRPr lang="en-US" sz="1600" dirty="0">
                        <a:solidFill>
                          <a:schemeClr val="tx1"/>
                        </a:solidFill>
                        <a:latin typeface="Ubuntu Mono" panose="020B0509030602030204" pitchFamily="49" charset="0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9174015"/>
                  </a:ext>
                </a:extLst>
              </a:tr>
            </a:tbl>
          </a:graphicData>
        </a:graphic>
      </p:graphicFrame>
      <p:graphicFrame>
        <p:nvGraphicFramePr>
          <p:cNvPr id="27" name="Table 26" descr="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521557"/>
              </p:ext>
            </p:extLst>
          </p:nvPr>
        </p:nvGraphicFramePr>
        <p:xfrm>
          <a:off x="6238823" y="4676555"/>
          <a:ext cx="4955214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5237">
                  <a:extLst>
                    <a:ext uri="{9D8B030D-6E8A-4147-A177-3AD203B41FA5}">
                      <a16:colId xmlns:a16="http://schemas.microsoft.com/office/drawing/2014/main" val="3792757775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1209704985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884412806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1029703132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1564800140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216467609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3246068745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533882587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1418635891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2817699394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482871352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2738178936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3057075253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2559922166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540059296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879645466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2219597260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3887329156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522737862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2989251045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229350147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23164566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Ubuntu Mono" panose="020B0509030602030204" pitchFamily="49" charset="0"/>
                        </a:rPr>
                        <a:t>…</a:t>
                      </a:r>
                      <a:endParaRPr lang="en-US" sz="1600" dirty="0">
                        <a:solidFill>
                          <a:schemeClr val="tx1"/>
                        </a:solidFill>
                        <a:latin typeface="Ubuntu Mono" panose="020B0509030602030204" pitchFamily="49" charset="0"/>
                      </a:endParaRPr>
                    </a:p>
                  </a:txBody>
                  <a:tcPr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Ubuntu Mono" panose="020B0509030602030204" pitchFamily="49" charset="0"/>
                        </a:rPr>
                        <a:t>…</a:t>
                      </a:r>
                      <a:endParaRPr lang="en-US" sz="1600" dirty="0">
                        <a:solidFill>
                          <a:schemeClr val="tx1"/>
                        </a:solidFill>
                        <a:latin typeface="Ubuntu Mono" panose="020B0509030602030204" pitchFamily="49" charset="0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9174015"/>
                  </a:ext>
                </a:extLst>
              </a:tr>
            </a:tbl>
          </a:graphicData>
        </a:graphic>
      </p:graphicFrame>
      <p:sp>
        <p:nvSpPr>
          <p:cNvPr id="28" name="TextBox 27" descr=" 51"/>
          <p:cNvSpPr txBox="1"/>
          <p:nvPr/>
        </p:nvSpPr>
        <p:spPr>
          <a:xfrm>
            <a:off x="6260967" y="4141316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p=0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q=0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29" name="TextBox 28" descr=" 52"/>
          <p:cNvSpPr txBox="1"/>
          <p:nvPr/>
        </p:nvSpPr>
        <p:spPr>
          <a:xfrm>
            <a:off x="7176958" y="4112757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p=0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q=1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30" name="TextBox 29" descr=" 53"/>
          <p:cNvSpPr txBox="1"/>
          <p:nvPr/>
        </p:nvSpPr>
        <p:spPr>
          <a:xfrm>
            <a:off x="8092949" y="4163726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p=0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q=2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31" name="TextBox 30" descr=" 54"/>
          <p:cNvSpPr txBox="1"/>
          <p:nvPr/>
        </p:nvSpPr>
        <p:spPr>
          <a:xfrm>
            <a:off x="8986678" y="4141316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p=1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q=0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32" name="TextBox 31" descr=" 55"/>
          <p:cNvSpPr txBox="1"/>
          <p:nvPr/>
        </p:nvSpPr>
        <p:spPr>
          <a:xfrm>
            <a:off x="9844294" y="4168297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p=1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q=1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33" name="TextBox 32" descr=" 57"/>
          <p:cNvSpPr txBox="1"/>
          <p:nvPr/>
        </p:nvSpPr>
        <p:spPr>
          <a:xfrm>
            <a:off x="10846120" y="4070343"/>
            <a:ext cx="207749" cy="64633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dirty="0" smtClean="0">
                <a:latin typeface="Ubuntu Mono" panose="020B0509030602030204" pitchFamily="49" charset="0"/>
              </a:rPr>
              <a:t>…</a:t>
            </a:r>
          </a:p>
          <a:p>
            <a:r>
              <a:rPr lang="en-US" dirty="0" smtClean="0">
                <a:latin typeface="Ubuntu Mono" panose="020B0509030602030204" pitchFamily="49" charset="0"/>
              </a:rPr>
              <a:t>…</a:t>
            </a:r>
            <a:endParaRPr lang="en-US" dirty="0">
              <a:latin typeface="Ubuntu Mono" panose="020B0509030602030204" pitchFamily="49" charset="0"/>
            </a:endParaRPr>
          </a:p>
        </p:txBody>
      </p:sp>
      <p:sp>
        <p:nvSpPr>
          <p:cNvPr id="17" name="TextBox 16" descr=" 79"/>
          <p:cNvSpPr txBox="1"/>
          <p:nvPr/>
        </p:nvSpPr>
        <p:spPr>
          <a:xfrm>
            <a:off x="44435" y="3753133"/>
            <a:ext cx="892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Tensor C</a:t>
            </a:r>
            <a:endParaRPr lang="en-US" sz="1600" dirty="0"/>
          </a:p>
        </p:txBody>
      </p:sp>
      <p:sp>
        <p:nvSpPr>
          <p:cNvPr id="10" name="TextBox 9" descr=" 14"/>
          <p:cNvSpPr txBox="1"/>
          <p:nvPr/>
        </p:nvSpPr>
        <p:spPr>
          <a:xfrm>
            <a:off x="947003" y="4157530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p=0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q=0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1" name="TextBox 10" descr=" 16"/>
          <p:cNvSpPr txBox="1"/>
          <p:nvPr/>
        </p:nvSpPr>
        <p:spPr>
          <a:xfrm>
            <a:off x="1911432" y="4122285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p=0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q=1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3" name="TextBox 12" descr=" 17"/>
          <p:cNvSpPr txBox="1"/>
          <p:nvPr/>
        </p:nvSpPr>
        <p:spPr>
          <a:xfrm>
            <a:off x="2790369" y="4136081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p=0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q=2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4" name="TextBox 13" descr=" 36"/>
          <p:cNvSpPr txBox="1"/>
          <p:nvPr/>
        </p:nvSpPr>
        <p:spPr>
          <a:xfrm>
            <a:off x="3687467" y="4131899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p=1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q=0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5" name="TextBox 14" descr=" 38"/>
          <p:cNvSpPr txBox="1"/>
          <p:nvPr/>
        </p:nvSpPr>
        <p:spPr>
          <a:xfrm>
            <a:off x="4572694" y="4146171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p=1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q=1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6" name="TextBox 15" descr=" 44"/>
          <p:cNvSpPr txBox="1"/>
          <p:nvPr/>
        </p:nvSpPr>
        <p:spPr>
          <a:xfrm>
            <a:off x="5605519" y="4073797"/>
            <a:ext cx="207749" cy="64633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dirty="0" smtClean="0">
                <a:latin typeface="Ubuntu Mono" panose="020B0509030602030204" pitchFamily="49" charset="0"/>
              </a:rPr>
              <a:t>…</a:t>
            </a:r>
          </a:p>
          <a:p>
            <a:r>
              <a:rPr lang="en-US" dirty="0" smtClean="0">
                <a:latin typeface="Ubuntu Mono" panose="020B0509030602030204" pitchFamily="49" charset="0"/>
              </a:rPr>
              <a:t>…</a:t>
            </a:r>
            <a:endParaRPr lang="en-US" dirty="0">
              <a:latin typeface="Ubuntu Mono" panose="020B0509030602030204" pitchFamily="49" charset="0"/>
            </a:endParaRPr>
          </a:p>
        </p:txBody>
      </p:sp>
      <p:sp>
        <p:nvSpPr>
          <p:cNvPr id="18" name="Freeform 17" descr=" 43"/>
          <p:cNvSpPr/>
          <p:nvPr/>
        </p:nvSpPr>
        <p:spPr>
          <a:xfrm>
            <a:off x="1083093" y="5046768"/>
            <a:ext cx="828339" cy="381247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 descr=" 45"/>
          <p:cNvSpPr/>
          <p:nvPr/>
        </p:nvSpPr>
        <p:spPr>
          <a:xfrm>
            <a:off x="1976807" y="5058653"/>
            <a:ext cx="878772" cy="389227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 descr=" 46"/>
          <p:cNvSpPr/>
          <p:nvPr/>
        </p:nvSpPr>
        <p:spPr>
          <a:xfrm>
            <a:off x="2939132" y="5066633"/>
            <a:ext cx="828339" cy="381247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 descr=" 47"/>
          <p:cNvSpPr/>
          <p:nvPr/>
        </p:nvSpPr>
        <p:spPr>
          <a:xfrm>
            <a:off x="3825384" y="5071563"/>
            <a:ext cx="828339" cy="381247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 descr=" 48"/>
          <p:cNvSpPr/>
          <p:nvPr/>
        </p:nvSpPr>
        <p:spPr>
          <a:xfrm>
            <a:off x="4763986" y="5077868"/>
            <a:ext cx="828339" cy="381247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 descr=" 83"/>
          <p:cNvSpPr/>
          <p:nvPr/>
        </p:nvSpPr>
        <p:spPr>
          <a:xfrm>
            <a:off x="1310420" y="3997699"/>
            <a:ext cx="3022899" cy="647806"/>
          </a:xfrm>
          <a:custGeom>
            <a:avLst/>
            <a:gdLst>
              <a:gd name="connsiteX0" fmla="*/ 3022899 w 3022899"/>
              <a:gd name="connsiteY0" fmla="*/ 2347 h 647806"/>
              <a:gd name="connsiteX1" fmla="*/ 774550 w 3022899"/>
              <a:gd name="connsiteY1" fmla="*/ 99166 h 647806"/>
              <a:gd name="connsiteX2" fmla="*/ 0 w 3022899"/>
              <a:gd name="connsiteY2" fmla="*/ 647806 h 647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22899" h="647806">
                <a:moveTo>
                  <a:pt x="3022899" y="2347"/>
                </a:moveTo>
                <a:cubicBezTo>
                  <a:pt x="2150632" y="-3032"/>
                  <a:pt x="1278366" y="-8411"/>
                  <a:pt x="774550" y="99166"/>
                </a:cubicBezTo>
                <a:cubicBezTo>
                  <a:pt x="270733" y="206743"/>
                  <a:pt x="135366" y="427274"/>
                  <a:pt x="0" y="647806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10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 descr=" 6"/>
          <p:cNvSpPr txBox="1"/>
          <p:nvPr/>
        </p:nvSpPr>
        <p:spPr>
          <a:xfrm>
            <a:off x="555099" y="1746848"/>
            <a:ext cx="5596404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n=0;n&lt;</a:t>
            </a:r>
            <a:r>
              <a:rPr lang="en-US" sz="1400" dirty="0" err="1" smtClean="0">
                <a:latin typeface="Ubuntu Mono" panose="020B0509030602030204" pitchFamily="49" charset="0"/>
              </a:rPr>
              <a:t>N;n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</a:p>
          <a:p>
            <a:r>
              <a:rPr lang="en-US" sz="1400" dirty="0">
                <a:latin typeface="Ubuntu Mono" panose="020B0509030602030204" pitchFamily="49" charset="0"/>
              </a:rPr>
              <a:t> </a:t>
            </a:r>
            <a:r>
              <a:rPr lang="en-US" sz="1400" dirty="0" smtClean="0">
                <a:latin typeface="Ubuntu Mono" panose="020B0509030602030204" pitchFamily="49" charset="0"/>
              </a:rPr>
              <a:t>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c=0;c&lt;</a:t>
            </a:r>
            <a:r>
              <a:rPr lang="en-US" sz="1400" dirty="0" err="1" smtClean="0">
                <a:latin typeface="Ubuntu Mono" panose="020B0509030602030204" pitchFamily="49" charset="0"/>
              </a:rPr>
              <a:t>C;c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k=0;k&lt;</a:t>
            </a:r>
            <a:r>
              <a:rPr lang="en-US" sz="1400" dirty="0" err="1" smtClean="0">
                <a:latin typeface="Ubuntu Mono" panose="020B0509030602030204" pitchFamily="49" charset="0"/>
              </a:rPr>
              <a:t>K;k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p=0;p&lt;</a:t>
            </a:r>
            <a:r>
              <a:rPr lang="en-US" sz="1400" dirty="0" err="1" smtClean="0">
                <a:latin typeface="Ubuntu Mono" panose="020B0509030602030204" pitchFamily="49" charset="0"/>
              </a:rPr>
              <a:t>P;p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q=0;q&lt;</a:t>
            </a:r>
            <a:r>
              <a:rPr lang="en-US" sz="1400" dirty="0" err="1" smtClean="0">
                <a:latin typeface="Ubuntu Mono" panose="020B0509030602030204" pitchFamily="49" charset="0"/>
              </a:rPr>
              <a:t>Q;q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r=0;r&lt;</a:t>
            </a:r>
            <a:r>
              <a:rPr lang="en-US" sz="1400" dirty="0" err="1" smtClean="0">
                <a:latin typeface="Ubuntu Mono" panose="020B0509030602030204" pitchFamily="49" charset="0"/>
              </a:rPr>
              <a:t>R;r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s=0;s&lt;S;s++)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	</a:t>
            </a:r>
            <a:r>
              <a:rPr lang="en-US" sz="1400" dirty="0">
                <a:latin typeface="Ubuntu Mono" panose="020B0509030602030204" pitchFamily="49" charset="0"/>
              </a:rPr>
              <a:t> </a:t>
            </a:r>
            <a:r>
              <a:rPr lang="en-US" sz="1400" dirty="0" smtClean="0">
                <a:latin typeface="Ubuntu Mono" panose="020B0509030602030204" pitchFamily="49" charset="0"/>
              </a:rPr>
              <a:t> C[n][p][q][k] += A[n][</a:t>
            </a:r>
            <a:r>
              <a:rPr lang="en-US" sz="1400" dirty="0" err="1" smtClean="0">
                <a:latin typeface="Ubuntu Mono" panose="020B0509030602030204" pitchFamily="49" charset="0"/>
              </a:rPr>
              <a:t>p+r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 err="1">
                <a:latin typeface="Ubuntu Mono" panose="020B0509030602030204" pitchFamily="49" charset="0"/>
              </a:rPr>
              <a:t>q</a:t>
            </a:r>
            <a:r>
              <a:rPr lang="en-US" sz="1400" dirty="0" err="1" smtClean="0">
                <a:latin typeface="Ubuntu Mono" panose="020B0509030602030204" pitchFamily="49" charset="0"/>
              </a:rPr>
              <a:t>+s</a:t>
            </a:r>
            <a:r>
              <a:rPr lang="en-US" sz="1400" dirty="0" smtClean="0">
                <a:latin typeface="Ubuntu Mono" panose="020B0509030602030204" pitchFamily="49" charset="0"/>
              </a:rPr>
              <a:t>][c]*B[r][</a:t>
            </a:r>
            <a:r>
              <a:rPr lang="en-US" sz="1400" dirty="0">
                <a:latin typeface="Ubuntu Mono" panose="020B0509030602030204" pitchFamily="49" charset="0"/>
              </a:rPr>
              <a:t>s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>
                <a:latin typeface="Ubuntu Mono" panose="020B0509030602030204" pitchFamily="49" charset="0"/>
              </a:rPr>
              <a:t>c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>
                <a:latin typeface="Ubuntu Mono" panose="020B0509030602030204" pitchFamily="49" charset="0"/>
              </a:rPr>
              <a:t>k</a:t>
            </a:r>
            <a:r>
              <a:rPr lang="en-US" sz="1400" dirty="0" smtClean="0">
                <a:latin typeface="Ubuntu Mono" panose="020B0509030602030204" pitchFamily="49" charset="0"/>
              </a:rPr>
              <a:t>]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24" name="Rounded Rectangle 23" descr=" 10"/>
          <p:cNvSpPr/>
          <p:nvPr/>
        </p:nvSpPr>
        <p:spPr>
          <a:xfrm>
            <a:off x="947003" y="2237530"/>
            <a:ext cx="2280291" cy="176410"/>
          </a:xfrm>
          <a:prstGeom prst="roundRect">
            <a:avLst/>
          </a:prstGeom>
          <a:solidFill>
            <a:srgbClr val="FFF2CC">
              <a:alpha val="25098"/>
            </a:srgb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 descr=" 7"/>
          <p:cNvSpPr txBox="1"/>
          <p:nvPr/>
        </p:nvSpPr>
        <p:spPr>
          <a:xfrm>
            <a:off x="6238823" y="1759007"/>
            <a:ext cx="5596404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n=0;n&lt;</a:t>
            </a:r>
            <a:r>
              <a:rPr lang="en-US" sz="1400" dirty="0" err="1" smtClean="0">
                <a:latin typeface="Ubuntu Mono" panose="020B0509030602030204" pitchFamily="49" charset="0"/>
              </a:rPr>
              <a:t>N;n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</a:t>
            </a:r>
            <a:r>
              <a:rPr lang="en-US" sz="1400" dirty="0">
                <a:latin typeface="Ubuntu Mono" panose="020B0509030602030204" pitchFamily="49" charset="0"/>
              </a:rPr>
              <a:t>c=0;c&lt;</a:t>
            </a:r>
            <a:r>
              <a:rPr lang="en-US" sz="1400" dirty="0" err="1">
                <a:latin typeface="Ubuntu Mono" panose="020B0509030602030204" pitchFamily="49" charset="0"/>
              </a:rPr>
              <a:t>C;c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p=0;p&lt;</a:t>
            </a:r>
            <a:r>
              <a:rPr lang="en-US" sz="1400" dirty="0" err="1" smtClean="0">
                <a:latin typeface="Ubuntu Mono" panose="020B0509030602030204" pitchFamily="49" charset="0"/>
              </a:rPr>
              <a:t>P;p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q=0;q&lt;</a:t>
            </a:r>
            <a:r>
              <a:rPr lang="en-US" sz="1400" dirty="0" err="1" smtClean="0">
                <a:latin typeface="Ubuntu Mono" panose="020B0509030602030204" pitchFamily="49" charset="0"/>
              </a:rPr>
              <a:t>Q;q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r=0;r&lt;</a:t>
            </a:r>
            <a:r>
              <a:rPr lang="en-US" sz="1400" dirty="0" err="1" smtClean="0">
                <a:latin typeface="Ubuntu Mono" panose="020B0509030602030204" pitchFamily="49" charset="0"/>
              </a:rPr>
              <a:t>R;r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s=0;s&lt;S;s++)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	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</a:t>
            </a:r>
            <a:r>
              <a:rPr lang="en-US" sz="1400" dirty="0">
                <a:latin typeface="Ubuntu Mono" panose="020B0509030602030204" pitchFamily="49" charset="0"/>
              </a:rPr>
              <a:t>k=0;k&lt;</a:t>
            </a:r>
            <a:r>
              <a:rPr lang="en-US" sz="1400" dirty="0" err="1">
                <a:latin typeface="Ubuntu Mono" panose="020B0509030602030204" pitchFamily="49" charset="0"/>
              </a:rPr>
              <a:t>K;k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	  C[n][p][q][k] += A[n][</a:t>
            </a:r>
            <a:r>
              <a:rPr lang="en-US" sz="1400" dirty="0" err="1" smtClean="0">
                <a:latin typeface="Ubuntu Mono" panose="020B0509030602030204" pitchFamily="49" charset="0"/>
              </a:rPr>
              <a:t>p+r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 err="1">
                <a:latin typeface="Ubuntu Mono" panose="020B0509030602030204" pitchFamily="49" charset="0"/>
              </a:rPr>
              <a:t>q</a:t>
            </a:r>
            <a:r>
              <a:rPr lang="en-US" sz="1400" dirty="0" err="1" smtClean="0">
                <a:latin typeface="Ubuntu Mono" panose="020B0509030602030204" pitchFamily="49" charset="0"/>
              </a:rPr>
              <a:t>+s</a:t>
            </a:r>
            <a:r>
              <a:rPr lang="en-US" sz="1400" dirty="0" smtClean="0">
                <a:latin typeface="Ubuntu Mono" panose="020B0509030602030204" pitchFamily="49" charset="0"/>
              </a:rPr>
              <a:t>][c]*B[r][</a:t>
            </a:r>
            <a:r>
              <a:rPr lang="en-US" sz="1400" dirty="0">
                <a:latin typeface="Ubuntu Mono" panose="020B0509030602030204" pitchFamily="49" charset="0"/>
              </a:rPr>
              <a:t>s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>
                <a:latin typeface="Ubuntu Mono" panose="020B0509030602030204" pitchFamily="49" charset="0"/>
              </a:rPr>
              <a:t>c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>
                <a:latin typeface="Ubuntu Mono" panose="020B0509030602030204" pitchFamily="49" charset="0"/>
              </a:rPr>
              <a:t>k</a:t>
            </a:r>
            <a:r>
              <a:rPr lang="en-US" sz="1400" dirty="0" smtClean="0">
                <a:latin typeface="Ubuntu Mono" panose="020B0509030602030204" pitchFamily="49" charset="0"/>
              </a:rPr>
              <a:t>]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  <p:sp>
        <p:nvSpPr>
          <p:cNvPr id="5" name="Slide Number Placeholder 4" descr="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9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 descr=" 9"/>
              <p:cNvSpPr txBox="1"/>
              <p:nvPr/>
            </p:nvSpPr>
            <p:spPr>
              <a:xfrm>
                <a:off x="947003" y="6081170"/>
                <a:ext cx="3513911" cy="2778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𝑁𝐻𝑊𝐶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𝑅𝑆𝐶𝐾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𝑁𝑃𝑄𝐾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 descr="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003" y="6081170"/>
                <a:ext cx="3513911" cy="277897"/>
              </a:xfrm>
              <a:prstGeom prst="rect">
                <a:avLst/>
              </a:prstGeom>
              <a:blipFill>
                <a:blip r:embed="rId3"/>
                <a:stretch>
                  <a:fillRect l="-347" t="-6667" b="-88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 descr="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Permutation and Locality</a:t>
            </a:r>
            <a:endParaRPr lang="en-US" dirty="0"/>
          </a:p>
        </p:txBody>
      </p:sp>
      <p:sp>
        <p:nvSpPr>
          <p:cNvPr id="26" name="Rounded Rectangle 25" descr=" 13"/>
          <p:cNvSpPr/>
          <p:nvPr/>
        </p:nvSpPr>
        <p:spPr>
          <a:xfrm>
            <a:off x="7050397" y="3119487"/>
            <a:ext cx="2280291" cy="167386"/>
          </a:xfrm>
          <a:prstGeom prst="roundRect">
            <a:avLst/>
          </a:prstGeom>
          <a:solidFill>
            <a:srgbClr val="FFF2CC">
              <a:alpha val="25098"/>
            </a:srgb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 descr="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496598"/>
              </p:ext>
            </p:extLst>
          </p:nvPr>
        </p:nvGraphicFramePr>
        <p:xfrm>
          <a:off x="975766" y="4658031"/>
          <a:ext cx="4949934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4997">
                  <a:extLst>
                    <a:ext uri="{9D8B030D-6E8A-4147-A177-3AD203B41FA5}">
                      <a16:colId xmlns:a16="http://schemas.microsoft.com/office/drawing/2014/main" val="3792757775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1209704985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88441280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1029703132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1564800140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16467609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3246068745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533882587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1418635891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817699394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482871352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73817893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3057075253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55992216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54005929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87964546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219597260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388732915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522737862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989251045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29350147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3164566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Ubuntu Mono" panose="020B0509030602030204" pitchFamily="49" charset="0"/>
                        </a:rPr>
                        <a:t>…</a:t>
                      </a:r>
                      <a:endParaRPr lang="en-US" sz="1600" dirty="0">
                        <a:solidFill>
                          <a:schemeClr val="tx1"/>
                        </a:solidFill>
                        <a:latin typeface="Ubuntu Mono" panose="020B0509030602030204" pitchFamily="49" charset="0"/>
                      </a:endParaRPr>
                    </a:p>
                  </a:txBody>
                  <a:tcPr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Ubuntu Mono" panose="020B0509030602030204" pitchFamily="49" charset="0"/>
                        </a:rPr>
                        <a:t>…</a:t>
                      </a:r>
                      <a:endParaRPr lang="en-US" sz="1600" dirty="0">
                        <a:solidFill>
                          <a:schemeClr val="tx1"/>
                        </a:solidFill>
                        <a:latin typeface="Ubuntu Mono" panose="020B0509030602030204" pitchFamily="49" charset="0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9174015"/>
                  </a:ext>
                </a:extLst>
              </a:tr>
            </a:tbl>
          </a:graphicData>
        </a:graphic>
      </p:graphicFrame>
      <p:graphicFrame>
        <p:nvGraphicFramePr>
          <p:cNvPr id="27" name="Table 26" descr="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969727"/>
              </p:ext>
            </p:extLst>
          </p:nvPr>
        </p:nvGraphicFramePr>
        <p:xfrm>
          <a:off x="6238823" y="4676555"/>
          <a:ext cx="4955214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5237">
                  <a:extLst>
                    <a:ext uri="{9D8B030D-6E8A-4147-A177-3AD203B41FA5}">
                      <a16:colId xmlns:a16="http://schemas.microsoft.com/office/drawing/2014/main" val="3792757775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1209704985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884412806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1029703132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1564800140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216467609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3246068745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533882587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1418635891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2817699394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482871352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2738178936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3057075253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2559922166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540059296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879645466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2219597260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3887329156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522737862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2989251045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229350147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23164566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Ubuntu Mono" panose="020B0509030602030204" pitchFamily="49" charset="0"/>
                        </a:rPr>
                        <a:t>…</a:t>
                      </a:r>
                      <a:endParaRPr lang="en-US" sz="1600" dirty="0">
                        <a:solidFill>
                          <a:schemeClr val="tx1"/>
                        </a:solidFill>
                        <a:latin typeface="Ubuntu Mono" panose="020B0509030602030204" pitchFamily="49" charset="0"/>
                      </a:endParaRPr>
                    </a:p>
                  </a:txBody>
                  <a:tcPr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Ubuntu Mono" panose="020B0509030602030204" pitchFamily="49" charset="0"/>
                        </a:rPr>
                        <a:t>…</a:t>
                      </a:r>
                      <a:endParaRPr lang="en-US" sz="1600" dirty="0">
                        <a:solidFill>
                          <a:schemeClr val="tx1"/>
                        </a:solidFill>
                        <a:latin typeface="Ubuntu Mono" panose="020B0509030602030204" pitchFamily="49" charset="0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9174015"/>
                  </a:ext>
                </a:extLst>
              </a:tr>
            </a:tbl>
          </a:graphicData>
        </a:graphic>
      </p:graphicFrame>
      <p:sp>
        <p:nvSpPr>
          <p:cNvPr id="28" name="TextBox 27" descr=" 51"/>
          <p:cNvSpPr txBox="1"/>
          <p:nvPr/>
        </p:nvSpPr>
        <p:spPr>
          <a:xfrm>
            <a:off x="6260967" y="4141316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p=0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q=0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29" name="TextBox 28" descr=" 52"/>
          <p:cNvSpPr txBox="1"/>
          <p:nvPr/>
        </p:nvSpPr>
        <p:spPr>
          <a:xfrm>
            <a:off x="7176958" y="4112757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p=0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q=1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30" name="TextBox 29" descr=" 53"/>
          <p:cNvSpPr txBox="1"/>
          <p:nvPr/>
        </p:nvSpPr>
        <p:spPr>
          <a:xfrm>
            <a:off x="8092949" y="4163726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p=0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q=2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31" name="TextBox 30" descr=" 54"/>
          <p:cNvSpPr txBox="1"/>
          <p:nvPr/>
        </p:nvSpPr>
        <p:spPr>
          <a:xfrm>
            <a:off x="8986678" y="4141316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p=1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q=0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32" name="TextBox 31" descr=" 55"/>
          <p:cNvSpPr txBox="1"/>
          <p:nvPr/>
        </p:nvSpPr>
        <p:spPr>
          <a:xfrm>
            <a:off x="9844294" y="4168297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p=1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q=1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33" name="TextBox 32" descr=" 57"/>
          <p:cNvSpPr txBox="1"/>
          <p:nvPr/>
        </p:nvSpPr>
        <p:spPr>
          <a:xfrm>
            <a:off x="10846120" y="4070343"/>
            <a:ext cx="207749" cy="64633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dirty="0" smtClean="0">
                <a:latin typeface="Ubuntu Mono" panose="020B0509030602030204" pitchFamily="49" charset="0"/>
              </a:rPr>
              <a:t>…</a:t>
            </a:r>
          </a:p>
          <a:p>
            <a:r>
              <a:rPr lang="en-US" dirty="0" smtClean="0">
                <a:latin typeface="Ubuntu Mono" panose="020B0509030602030204" pitchFamily="49" charset="0"/>
              </a:rPr>
              <a:t>…</a:t>
            </a:r>
            <a:endParaRPr lang="en-US" dirty="0">
              <a:latin typeface="Ubuntu Mono" panose="020B0509030602030204" pitchFamily="49" charset="0"/>
            </a:endParaRPr>
          </a:p>
        </p:txBody>
      </p:sp>
      <p:sp>
        <p:nvSpPr>
          <p:cNvPr id="34" name="Freeform 33" descr=" 56"/>
          <p:cNvSpPr/>
          <p:nvPr/>
        </p:nvSpPr>
        <p:spPr>
          <a:xfrm>
            <a:off x="6320421" y="5046868"/>
            <a:ext cx="195768" cy="314969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 descr=" 79"/>
          <p:cNvSpPr txBox="1"/>
          <p:nvPr/>
        </p:nvSpPr>
        <p:spPr>
          <a:xfrm>
            <a:off x="44435" y="3753133"/>
            <a:ext cx="892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Tensor C</a:t>
            </a:r>
            <a:endParaRPr lang="en-US" sz="1600" dirty="0"/>
          </a:p>
        </p:txBody>
      </p:sp>
      <p:sp>
        <p:nvSpPr>
          <p:cNvPr id="10" name="TextBox 9" descr=" 14"/>
          <p:cNvSpPr txBox="1"/>
          <p:nvPr/>
        </p:nvSpPr>
        <p:spPr>
          <a:xfrm>
            <a:off x="947003" y="4157530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p=0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q=0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1" name="TextBox 10" descr=" 16"/>
          <p:cNvSpPr txBox="1"/>
          <p:nvPr/>
        </p:nvSpPr>
        <p:spPr>
          <a:xfrm>
            <a:off x="1911432" y="4122285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p=0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q=1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3" name="TextBox 12" descr=" 17"/>
          <p:cNvSpPr txBox="1"/>
          <p:nvPr/>
        </p:nvSpPr>
        <p:spPr>
          <a:xfrm>
            <a:off x="2790369" y="4136081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p=0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q=2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4" name="TextBox 13" descr=" 36"/>
          <p:cNvSpPr txBox="1"/>
          <p:nvPr/>
        </p:nvSpPr>
        <p:spPr>
          <a:xfrm>
            <a:off x="3687467" y="4131899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p=1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q=0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5" name="TextBox 14" descr=" 38"/>
          <p:cNvSpPr txBox="1"/>
          <p:nvPr/>
        </p:nvSpPr>
        <p:spPr>
          <a:xfrm>
            <a:off x="4572694" y="4146171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p=1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q=1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6" name="TextBox 15" descr=" 44"/>
          <p:cNvSpPr txBox="1"/>
          <p:nvPr/>
        </p:nvSpPr>
        <p:spPr>
          <a:xfrm>
            <a:off x="5605519" y="4073797"/>
            <a:ext cx="207749" cy="64633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dirty="0" smtClean="0">
                <a:latin typeface="Ubuntu Mono" panose="020B0509030602030204" pitchFamily="49" charset="0"/>
              </a:rPr>
              <a:t>…</a:t>
            </a:r>
          </a:p>
          <a:p>
            <a:r>
              <a:rPr lang="en-US" dirty="0" smtClean="0">
                <a:latin typeface="Ubuntu Mono" panose="020B0509030602030204" pitchFamily="49" charset="0"/>
              </a:rPr>
              <a:t>…</a:t>
            </a:r>
            <a:endParaRPr lang="en-US" dirty="0">
              <a:latin typeface="Ubuntu Mono" panose="020B0509030602030204" pitchFamily="49" charset="0"/>
            </a:endParaRPr>
          </a:p>
        </p:txBody>
      </p:sp>
      <p:sp>
        <p:nvSpPr>
          <p:cNvPr id="18" name="Freeform 17" descr=" 43"/>
          <p:cNvSpPr/>
          <p:nvPr/>
        </p:nvSpPr>
        <p:spPr>
          <a:xfrm>
            <a:off x="1083093" y="5046768"/>
            <a:ext cx="828339" cy="381247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 descr=" 45"/>
          <p:cNvSpPr/>
          <p:nvPr/>
        </p:nvSpPr>
        <p:spPr>
          <a:xfrm>
            <a:off x="1976807" y="5058653"/>
            <a:ext cx="878772" cy="389227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 descr=" 46"/>
          <p:cNvSpPr/>
          <p:nvPr/>
        </p:nvSpPr>
        <p:spPr>
          <a:xfrm>
            <a:off x="2939132" y="5066633"/>
            <a:ext cx="828339" cy="381247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 descr=" 47"/>
          <p:cNvSpPr/>
          <p:nvPr/>
        </p:nvSpPr>
        <p:spPr>
          <a:xfrm>
            <a:off x="3825384" y="5071563"/>
            <a:ext cx="828339" cy="381247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 descr=" 48"/>
          <p:cNvSpPr/>
          <p:nvPr/>
        </p:nvSpPr>
        <p:spPr>
          <a:xfrm>
            <a:off x="4763986" y="5077868"/>
            <a:ext cx="828339" cy="381247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 descr=" 83"/>
          <p:cNvSpPr/>
          <p:nvPr/>
        </p:nvSpPr>
        <p:spPr>
          <a:xfrm>
            <a:off x="1310420" y="3997699"/>
            <a:ext cx="3022899" cy="647806"/>
          </a:xfrm>
          <a:custGeom>
            <a:avLst/>
            <a:gdLst>
              <a:gd name="connsiteX0" fmla="*/ 3022899 w 3022899"/>
              <a:gd name="connsiteY0" fmla="*/ 2347 h 647806"/>
              <a:gd name="connsiteX1" fmla="*/ 774550 w 3022899"/>
              <a:gd name="connsiteY1" fmla="*/ 99166 h 647806"/>
              <a:gd name="connsiteX2" fmla="*/ 0 w 3022899"/>
              <a:gd name="connsiteY2" fmla="*/ 647806 h 647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22899" h="647806">
                <a:moveTo>
                  <a:pt x="3022899" y="2347"/>
                </a:moveTo>
                <a:cubicBezTo>
                  <a:pt x="2150632" y="-3032"/>
                  <a:pt x="1278366" y="-8411"/>
                  <a:pt x="774550" y="99166"/>
                </a:cubicBezTo>
                <a:cubicBezTo>
                  <a:pt x="270733" y="206743"/>
                  <a:pt x="135366" y="427274"/>
                  <a:pt x="0" y="647806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89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 descr=" 6"/>
          <p:cNvSpPr txBox="1"/>
          <p:nvPr/>
        </p:nvSpPr>
        <p:spPr>
          <a:xfrm>
            <a:off x="555099" y="1746848"/>
            <a:ext cx="5596404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n=0;n&lt;</a:t>
            </a:r>
            <a:r>
              <a:rPr lang="en-US" sz="1400" dirty="0" err="1" smtClean="0">
                <a:latin typeface="Ubuntu Mono" panose="020B0509030602030204" pitchFamily="49" charset="0"/>
              </a:rPr>
              <a:t>N;n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</a:p>
          <a:p>
            <a:r>
              <a:rPr lang="en-US" sz="1400" dirty="0">
                <a:latin typeface="Ubuntu Mono" panose="020B0509030602030204" pitchFamily="49" charset="0"/>
              </a:rPr>
              <a:t> </a:t>
            </a:r>
            <a:r>
              <a:rPr lang="en-US" sz="1400" dirty="0" smtClean="0">
                <a:latin typeface="Ubuntu Mono" panose="020B0509030602030204" pitchFamily="49" charset="0"/>
              </a:rPr>
              <a:t>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c=0;c&lt;</a:t>
            </a:r>
            <a:r>
              <a:rPr lang="en-US" sz="1400" dirty="0" err="1" smtClean="0">
                <a:latin typeface="Ubuntu Mono" panose="020B0509030602030204" pitchFamily="49" charset="0"/>
              </a:rPr>
              <a:t>C;c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k=0;k&lt;</a:t>
            </a:r>
            <a:r>
              <a:rPr lang="en-US" sz="1400" dirty="0" err="1" smtClean="0">
                <a:latin typeface="Ubuntu Mono" panose="020B0509030602030204" pitchFamily="49" charset="0"/>
              </a:rPr>
              <a:t>K;k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p=0;p&lt;</a:t>
            </a:r>
            <a:r>
              <a:rPr lang="en-US" sz="1400" dirty="0" err="1" smtClean="0">
                <a:latin typeface="Ubuntu Mono" panose="020B0509030602030204" pitchFamily="49" charset="0"/>
              </a:rPr>
              <a:t>P;p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q=0;q&lt;</a:t>
            </a:r>
            <a:r>
              <a:rPr lang="en-US" sz="1400" dirty="0" err="1" smtClean="0">
                <a:latin typeface="Ubuntu Mono" panose="020B0509030602030204" pitchFamily="49" charset="0"/>
              </a:rPr>
              <a:t>Q;q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r=0;r&lt;</a:t>
            </a:r>
            <a:r>
              <a:rPr lang="en-US" sz="1400" dirty="0" err="1" smtClean="0">
                <a:latin typeface="Ubuntu Mono" panose="020B0509030602030204" pitchFamily="49" charset="0"/>
              </a:rPr>
              <a:t>R;r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s=0;s&lt;S;s++)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	</a:t>
            </a:r>
            <a:r>
              <a:rPr lang="en-US" sz="1400" dirty="0">
                <a:latin typeface="Ubuntu Mono" panose="020B0509030602030204" pitchFamily="49" charset="0"/>
              </a:rPr>
              <a:t> </a:t>
            </a:r>
            <a:r>
              <a:rPr lang="en-US" sz="1400" dirty="0" smtClean="0">
                <a:latin typeface="Ubuntu Mono" panose="020B0509030602030204" pitchFamily="49" charset="0"/>
              </a:rPr>
              <a:t> C[n][p][q][k] += A[n][</a:t>
            </a:r>
            <a:r>
              <a:rPr lang="en-US" sz="1400" dirty="0" err="1" smtClean="0">
                <a:latin typeface="Ubuntu Mono" panose="020B0509030602030204" pitchFamily="49" charset="0"/>
              </a:rPr>
              <a:t>p+r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 err="1">
                <a:latin typeface="Ubuntu Mono" panose="020B0509030602030204" pitchFamily="49" charset="0"/>
              </a:rPr>
              <a:t>q</a:t>
            </a:r>
            <a:r>
              <a:rPr lang="en-US" sz="1400" dirty="0" err="1" smtClean="0">
                <a:latin typeface="Ubuntu Mono" panose="020B0509030602030204" pitchFamily="49" charset="0"/>
              </a:rPr>
              <a:t>+s</a:t>
            </a:r>
            <a:r>
              <a:rPr lang="en-US" sz="1400" dirty="0" smtClean="0">
                <a:latin typeface="Ubuntu Mono" panose="020B0509030602030204" pitchFamily="49" charset="0"/>
              </a:rPr>
              <a:t>][c]*B[r][</a:t>
            </a:r>
            <a:r>
              <a:rPr lang="en-US" sz="1400" dirty="0">
                <a:latin typeface="Ubuntu Mono" panose="020B0509030602030204" pitchFamily="49" charset="0"/>
              </a:rPr>
              <a:t>s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>
                <a:latin typeface="Ubuntu Mono" panose="020B0509030602030204" pitchFamily="49" charset="0"/>
              </a:rPr>
              <a:t>c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>
                <a:latin typeface="Ubuntu Mono" panose="020B0509030602030204" pitchFamily="49" charset="0"/>
              </a:rPr>
              <a:t>k</a:t>
            </a:r>
            <a:r>
              <a:rPr lang="en-US" sz="1400" dirty="0" smtClean="0">
                <a:latin typeface="Ubuntu Mono" panose="020B0509030602030204" pitchFamily="49" charset="0"/>
              </a:rPr>
              <a:t>]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24" name="Rounded Rectangle 23" descr=" 10"/>
          <p:cNvSpPr/>
          <p:nvPr/>
        </p:nvSpPr>
        <p:spPr>
          <a:xfrm>
            <a:off x="947003" y="2237530"/>
            <a:ext cx="2280291" cy="176410"/>
          </a:xfrm>
          <a:prstGeom prst="roundRect">
            <a:avLst/>
          </a:prstGeom>
          <a:solidFill>
            <a:srgbClr val="FFF2CC">
              <a:alpha val="25098"/>
            </a:srgb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 descr=" 7"/>
          <p:cNvSpPr txBox="1"/>
          <p:nvPr/>
        </p:nvSpPr>
        <p:spPr>
          <a:xfrm>
            <a:off x="6238823" y="1759007"/>
            <a:ext cx="5596404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n=0;n&lt;</a:t>
            </a:r>
            <a:r>
              <a:rPr lang="en-US" sz="1400" dirty="0" err="1" smtClean="0">
                <a:latin typeface="Ubuntu Mono" panose="020B0509030602030204" pitchFamily="49" charset="0"/>
              </a:rPr>
              <a:t>N;n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</a:t>
            </a:r>
            <a:r>
              <a:rPr lang="en-US" sz="1400" dirty="0">
                <a:latin typeface="Ubuntu Mono" panose="020B0509030602030204" pitchFamily="49" charset="0"/>
              </a:rPr>
              <a:t>c=0;c&lt;</a:t>
            </a:r>
            <a:r>
              <a:rPr lang="en-US" sz="1400" dirty="0" err="1">
                <a:latin typeface="Ubuntu Mono" panose="020B0509030602030204" pitchFamily="49" charset="0"/>
              </a:rPr>
              <a:t>C;c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p=0;p&lt;</a:t>
            </a:r>
            <a:r>
              <a:rPr lang="en-US" sz="1400" dirty="0" err="1" smtClean="0">
                <a:latin typeface="Ubuntu Mono" panose="020B0509030602030204" pitchFamily="49" charset="0"/>
              </a:rPr>
              <a:t>P;p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q=0;q&lt;</a:t>
            </a:r>
            <a:r>
              <a:rPr lang="en-US" sz="1400" dirty="0" err="1" smtClean="0">
                <a:latin typeface="Ubuntu Mono" panose="020B0509030602030204" pitchFamily="49" charset="0"/>
              </a:rPr>
              <a:t>Q;q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r=0;r&lt;</a:t>
            </a:r>
            <a:r>
              <a:rPr lang="en-US" sz="1400" dirty="0" err="1" smtClean="0">
                <a:latin typeface="Ubuntu Mono" panose="020B0509030602030204" pitchFamily="49" charset="0"/>
              </a:rPr>
              <a:t>R;r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s=0;s&lt;S;s++)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	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</a:t>
            </a:r>
            <a:r>
              <a:rPr lang="en-US" sz="1400" dirty="0">
                <a:latin typeface="Ubuntu Mono" panose="020B0509030602030204" pitchFamily="49" charset="0"/>
              </a:rPr>
              <a:t>k=0;k&lt;</a:t>
            </a:r>
            <a:r>
              <a:rPr lang="en-US" sz="1400" dirty="0" err="1">
                <a:latin typeface="Ubuntu Mono" panose="020B0509030602030204" pitchFamily="49" charset="0"/>
              </a:rPr>
              <a:t>K;k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	  C[n][p][q][k] += A[n][</a:t>
            </a:r>
            <a:r>
              <a:rPr lang="en-US" sz="1400" dirty="0" err="1" smtClean="0">
                <a:latin typeface="Ubuntu Mono" panose="020B0509030602030204" pitchFamily="49" charset="0"/>
              </a:rPr>
              <a:t>p+r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 err="1">
                <a:latin typeface="Ubuntu Mono" panose="020B0509030602030204" pitchFamily="49" charset="0"/>
              </a:rPr>
              <a:t>q</a:t>
            </a:r>
            <a:r>
              <a:rPr lang="en-US" sz="1400" dirty="0" err="1" smtClean="0">
                <a:latin typeface="Ubuntu Mono" panose="020B0509030602030204" pitchFamily="49" charset="0"/>
              </a:rPr>
              <a:t>+s</a:t>
            </a:r>
            <a:r>
              <a:rPr lang="en-US" sz="1400" dirty="0" smtClean="0">
                <a:latin typeface="Ubuntu Mono" panose="020B0509030602030204" pitchFamily="49" charset="0"/>
              </a:rPr>
              <a:t>][c]*B[r][</a:t>
            </a:r>
            <a:r>
              <a:rPr lang="en-US" sz="1400" dirty="0">
                <a:latin typeface="Ubuntu Mono" panose="020B0509030602030204" pitchFamily="49" charset="0"/>
              </a:rPr>
              <a:t>s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>
                <a:latin typeface="Ubuntu Mono" panose="020B0509030602030204" pitchFamily="49" charset="0"/>
              </a:rPr>
              <a:t>c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>
                <a:latin typeface="Ubuntu Mono" panose="020B0509030602030204" pitchFamily="49" charset="0"/>
              </a:rPr>
              <a:t>k</a:t>
            </a:r>
            <a:r>
              <a:rPr lang="en-US" sz="1400" dirty="0" smtClean="0">
                <a:latin typeface="Ubuntu Mono" panose="020B0509030602030204" pitchFamily="49" charset="0"/>
              </a:rPr>
              <a:t>]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  <p:sp>
        <p:nvSpPr>
          <p:cNvPr id="5" name="Slide Number Placeholder 4" descr="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9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 descr=" 9"/>
              <p:cNvSpPr txBox="1"/>
              <p:nvPr/>
            </p:nvSpPr>
            <p:spPr>
              <a:xfrm>
                <a:off x="947003" y="6081170"/>
                <a:ext cx="3513911" cy="2778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𝑁𝐻𝑊𝐶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𝑅𝑆𝐶𝐾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𝑁𝑃𝑄𝐾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 descr="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003" y="6081170"/>
                <a:ext cx="3513911" cy="277897"/>
              </a:xfrm>
              <a:prstGeom prst="rect">
                <a:avLst/>
              </a:prstGeom>
              <a:blipFill>
                <a:blip r:embed="rId3"/>
                <a:stretch>
                  <a:fillRect l="-347" t="-6667" b="-88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 descr="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Permutation and Locality</a:t>
            </a:r>
            <a:endParaRPr lang="en-US" dirty="0"/>
          </a:p>
        </p:txBody>
      </p:sp>
      <p:sp>
        <p:nvSpPr>
          <p:cNvPr id="26" name="Rounded Rectangle 25" descr=" 13"/>
          <p:cNvSpPr/>
          <p:nvPr/>
        </p:nvSpPr>
        <p:spPr>
          <a:xfrm>
            <a:off x="7050397" y="3119487"/>
            <a:ext cx="2280291" cy="167386"/>
          </a:xfrm>
          <a:prstGeom prst="roundRect">
            <a:avLst/>
          </a:prstGeom>
          <a:solidFill>
            <a:srgbClr val="FFF2CC">
              <a:alpha val="25098"/>
            </a:srgb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 descr="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713177"/>
              </p:ext>
            </p:extLst>
          </p:nvPr>
        </p:nvGraphicFramePr>
        <p:xfrm>
          <a:off x="975766" y="4658031"/>
          <a:ext cx="4949934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4997">
                  <a:extLst>
                    <a:ext uri="{9D8B030D-6E8A-4147-A177-3AD203B41FA5}">
                      <a16:colId xmlns:a16="http://schemas.microsoft.com/office/drawing/2014/main" val="3792757775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1209704985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88441280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1029703132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1564800140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16467609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3246068745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533882587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1418635891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817699394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482871352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73817893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3057075253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55992216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54005929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87964546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219597260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388732915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522737862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989251045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29350147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3164566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Ubuntu Mono" panose="020B0509030602030204" pitchFamily="49" charset="0"/>
                        </a:rPr>
                        <a:t>…</a:t>
                      </a:r>
                      <a:endParaRPr lang="en-US" sz="1600" dirty="0">
                        <a:solidFill>
                          <a:schemeClr val="tx1"/>
                        </a:solidFill>
                        <a:latin typeface="Ubuntu Mono" panose="020B0509030602030204" pitchFamily="49" charset="0"/>
                      </a:endParaRPr>
                    </a:p>
                  </a:txBody>
                  <a:tcPr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Ubuntu Mono" panose="020B0509030602030204" pitchFamily="49" charset="0"/>
                        </a:rPr>
                        <a:t>…</a:t>
                      </a:r>
                      <a:endParaRPr lang="en-US" sz="1600" dirty="0">
                        <a:solidFill>
                          <a:schemeClr val="tx1"/>
                        </a:solidFill>
                        <a:latin typeface="Ubuntu Mono" panose="020B0509030602030204" pitchFamily="49" charset="0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9174015"/>
                  </a:ext>
                </a:extLst>
              </a:tr>
            </a:tbl>
          </a:graphicData>
        </a:graphic>
      </p:graphicFrame>
      <p:graphicFrame>
        <p:nvGraphicFramePr>
          <p:cNvPr id="27" name="Table 26" descr="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168504"/>
              </p:ext>
            </p:extLst>
          </p:nvPr>
        </p:nvGraphicFramePr>
        <p:xfrm>
          <a:off x="6238823" y="4676555"/>
          <a:ext cx="4955214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5237">
                  <a:extLst>
                    <a:ext uri="{9D8B030D-6E8A-4147-A177-3AD203B41FA5}">
                      <a16:colId xmlns:a16="http://schemas.microsoft.com/office/drawing/2014/main" val="3792757775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1209704985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884412806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1029703132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1564800140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216467609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3246068745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533882587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1418635891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2817699394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482871352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2738178936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3057075253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2559922166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540059296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879645466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2219597260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3887329156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522737862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2989251045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229350147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23164566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Ubuntu Mono" panose="020B0509030602030204" pitchFamily="49" charset="0"/>
                        </a:rPr>
                        <a:t>…</a:t>
                      </a:r>
                      <a:endParaRPr lang="en-US" sz="1600" dirty="0">
                        <a:solidFill>
                          <a:schemeClr val="tx1"/>
                        </a:solidFill>
                        <a:latin typeface="Ubuntu Mono" panose="020B0509030602030204" pitchFamily="49" charset="0"/>
                      </a:endParaRPr>
                    </a:p>
                  </a:txBody>
                  <a:tcPr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Ubuntu Mono" panose="020B0509030602030204" pitchFamily="49" charset="0"/>
                        </a:rPr>
                        <a:t>…</a:t>
                      </a:r>
                      <a:endParaRPr lang="en-US" sz="1600" dirty="0">
                        <a:solidFill>
                          <a:schemeClr val="tx1"/>
                        </a:solidFill>
                        <a:latin typeface="Ubuntu Mono" panose="020B0509030602030204" pitchFamily="49" charset="0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9174015"/>
                  </a:ext>
                </a:extLst>
              </a:tr>
            </a:tbl>
          </a:graphicData>
        </a:graphic>
      </p:graphicFrame>
      <p:sp>
        <p:nvSpPr>
          <p:cNvPr id="28" name="TextBox 27" descr=" 51"/>
          <p:cNvSpPr txBox="1"/>
          <p:nvPr/>
        </p:nvSpPr>
        <p:spPr>
          <a:xfrm>
            <a:off x="6260967" y="4141316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p=0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q=0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29" name="TextBox 28" descr=" 52"/>
          <p:cNvSpPr txBox="1"/>
          <p:nvPr/>
        </p:nvSpPr>
        <p:spPr>
          <a:xfrm>
            <a:off x="7176958" y="4112757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p=0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q=1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30" name="TextBox 29" descr=" 53"/>
          <p:cNvSpPr txBox="1"/>
          <p:nvPr/>
        </p:nvSpPr>
        <p:spPr>
          <a:xfrm>
            <a:off x="8092949" y="4163726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p=0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q=2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31" name="TextBox 30" descr=" 54"/>
          <p:cNvSpPr txBox="1"/>
          <p:nvPr/>
        </p:nvSpPr>
        <p:spPr>
          <a:xfrm>
            <a:off x="8986678" y="4141316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p=1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q=0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32" name="TextBox 31" descr=" 55"/>
          <p:cNvSpPr txBox="1"/>
          <p:nvPr/>
        </p:nvSpPr>
        <p:spPr>
          <a:xfrm>
            <a:off x="9844294" y="4168297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p=1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q=1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33" name="TextBox 32" descr=" 57"/>
          <p:cNvSpPr txBox="1"/>
          <p:nvPr/>
        </p:nvSpPr>
        <p:spPr>
          <a:xfrm>
            <a:off x="10846120" y="4070343"/>
            <a:ext cx="207749" cy="64633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dirty="0" smtClean="0">
                <a:latin typeface="Ubuntu Mono" panose="020B0509030602030204" pitchFamily="49" charset="0"/>
              </a:rPr>
              <a:t>…</a:t>
            </a:r>
          </a:p>
          <a:p>
            <a:r>
              <a:rPr lang="en-US" dirty="0" smtClean="0">
                <a:latin typeface="Ubuntu Mono" panose="020B0509030602030204" pitchFamily="49" charset="0"/>
              </a:rPr>
              <a:t>…</a:t>
            </a:r>
            <a:endParaRPr lang="en-US" dirty="0">
              <a:latin typeface="Ubuntu Mono" panose="020B0509030602030204" pitchFamily="49" charset="0"/>
            </a:endParaRPr>
          </a:p>
        </p:txBody>
      </p:sp>
      <p:sp>
        <p:nvSpPr>
          <p:cNvPr id="34" name="Freeform 33" descr=" 56"/>
          <p:cNvSpPr/>
          <p:nvPr/>
        </p:nvSpPr>
        <p:spPr>
          <a:xfrm>
            <a:off x="6320421" y="5046868"/>
            <a:ext cx="195768" cy="314969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 descr=" 62"/>
          <p:cNvSpPr/>
          <p:nvPr/>
        </p:nvSpPr>
        <p:spPr>
          <a:xfrm>
            <a:off x="6577719" y="5048410"/>
            <a:ext cx="195768" cy="314969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 descr=" 79"/>
          <p:cNvSpPr txBox="1"/>
          <p:nvPr/>
        </p:nvSpPr>
        <p:spPr>
          <a:xfrm>
            <a:off x="44435" y="3753133"/>
            <a:ext cx="892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Tensor C</a:t>
            </a:r>
            <a:endParaRPr lang="en-US" sz="1600" dirty="0"/>
          </a:p>
        </p:txBody>
      </p:sp>
      <p:sp>
        <p:nvSpPr>
          <p:cNvPr id="10" name="TextBox 9" descr=" 14"/>
          <p:cNvSpPr txBox="1"/>
          <p:nvPr/>
        </p:nvSpPr>
        <p:spPr>
          <a:xfrm>
            <a:off x="947003" y="4157530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p=0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q=0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1" name="TextBox 10" descr=" 16"/>
          <p:cNvSpPr txBox="1"/>
          <p:nvPr/>
        </p:nvSpPr>
        <p:spPr>
          <a:xfrm>
            <a:off x="1911432" y="4122285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p=0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q=1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3" name="TextBox 12" descr=" 17"/>
          <p:cNvSpPr txBox="1"/>
          <p:nvPr/>
        </p:nvSpPr>
        <p:spPr>
          <a:xfrm>
            <a:off x="2790369" y="4136081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p=0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q=2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4" name="TextBox 13" descr=" 36"/>
          <p:cNvSpPr txBox="1"/>
          <p:nvPr/>
        </p:nvSpPr>
        <p:spPr>
          <a:xfrm>
            <a:off x="3687467" y="4131899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p=1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q=0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5" name="TextBox 14" descr=" 38"/>
          <p:cNvSpPr txBox="1"/>
          <p:nvPr/>
        </p:nvSpPr>
        <p:spPr>
          <a:xfrm>
            <a:off x="4572694" y="4146171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p=1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q=1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6" name="TextBox 15" descr=" 44"/>
          <p:cNvSpPr txBox="1"/>
          <p:nvPr/>
        </p:nvSpPr>
        <p:spPr>
          <a:xfrm>
            <a:off x="5605519" y="4073797"/>
            <a:ext cx="207749" cy="64633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dirty="0" smtClean="0">
                <a:latin typeface="Ubuntu Mono" panose="020B0509030602030204" pitchFamily="49" charset="0"/>
              </a:rPr>
              <a:t>…</a:t>
            </a:r>
          </a:p>
          <a:p>
            <a:r>
              <a:rPr lang="en-US" dirty="0" smtClean="0">
                <a:latin typeface="Ubuntu Mono" panose="020B0509030602030204" pitchFamily="49" charset="0"/>
              </a:rPr>
              <a:t>…</a:t>
            </a:r>
            <a:endParaRPr lang="en-US" dirty="0">
              <a:latin typeface="Ubuntu Mono" panose="020B0509030602030204" pitchFamily="49" charset="0"/>
            </a:endParaRPr>
          </a:p>
        </p:txBody>
      </p:sp>
      <p:sp>
        <p:nvSpPr>
          <p:cNvPr id="18" name="Freeform 17" descr=" 43"/>
          <p:cNvSpPr/>
          <p:nvPr/>
        </p:nvSpPr>
        <p:spPr>
          <a:xfrm>
            <a:off x="1083093" y="5046768"/>
            <a:ext cx="828339" cy="381247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 descr=" 45"/>
          <p:cNvSpPr/>
          <p:nvPr/>
        </p:nvSpPr>
        <p:spPr>
          <a:xfrm>
            <a:off x="1976807" y="5058653"/>
            <a:ext cx="878772" cy="389227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 descr=" 46"/>
          <p:cNvSpPr/>
          <p:nvPr/>
        </p:nvSpPr>
        <p:spPr>
          <a:xfrm>
            <a:off x="2939132" y="5066633"/>
            <a:ext cx="828339" cy="381247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 descr=" 47"/>
          <p:cNvSpPr/>
          <p:nvPr/>
        </p:nvSpPr>
        <p:spPr>
          <a:xfrm>
            <a:off x="3825384" y="5071563"/>
            <a:ext cx="828339" cy="381247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 descr=" 48"/>
          <p:cNvSpPr/>
          <p:nvPr/>
        </p:nvSpPr>
        <p:spPr>
          <a:xfrm>
            <a:off x="4763986" y="5077868"/>
            <a:ext cx="828339" cy="381247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 descr=" 83"/>
          <p:cNvSpPr/>
          <p:nvPr/>
        </p:nvSpPr>
        <p:spPr>
          <a:xfrm>
            <a:off x="1310420" y="3997699"/>
            <a:ext cx="3022899" cy="647806"/>
          </a:xfrm>
          <a:custGeom>
            <a:avLst/>
            <a:gdLst>
              <a:gd name="connsiteX0" fmla="*/ 3022899 w 3022899"/>
              <a:gd name="connsiteY0" fmla="*/ 2347 h 647806"/>
              <a:gd name="connsiteX1" fmla="*/ 774550 w 3022899"/>
              <a:gd name="connsiteY1" fmla="*/ 99166 h 647806"/>
              <a:gd name="connsiteX2" fmla="*/ 0 w 3022899"/>
              <a:gd name="connsiteY2" fmla="*/ 647806 h 647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22899" h="647806">
                <a:moveTo>
                  <a:pt x="3022899" y="2347"/>
                </a:moveTo>
                <a:cubicBezTo>
                  <a:pt x="2150632" y="-3032"/>
                  <a:pt x="1278366" y="-8411"/>
                  <a:pt x="774550" y="99166"/>
                </a:cubicBezTo>
                <a:cubicBezTo>
                  <a:pt x="270733" y="206743"/>
                  <a:pt x="135366" y="427274"/>
                  <a:pt x="0" y="647806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73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 descr=" 6"/>
          <p:cNvSpPr txBox="1"/>
          <p:nvPr/>
        </p:nvSpPr>
        <p:spPr>
          <a:xfrm>
            <a:off x="555099" y="1746848"/>
            <a:ext cx="5596404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n=0;n&lt;</a:t>
            </a:r>
            <a:r>
              <a:rPr lang="en-US" sz="1400" dirty="0" err="1" smtClean="0">
                <a:latin typeface="Ubuntu Mono" panose="020B0509030602030204" pitchFamily="49" charset="0"/>
              </a:rPr>
              <a:t>N;n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</a:p>
          <a:p>
            <a:r>
              <a:rPr lang="en-US" sz="1400" dirty="0">
                <a:latin typeface="Ubuntu Mono" panose="020B0509030602030204" pitchFamily="49" charset="0"/>
              </a:rPr>
              <a:t> </a:t>
            </a:r>
            <a:r>
              <a:rPr lang="en-US" sz="1400" dirty="0" smtClean="0">
                <a:latin typeface="Ubuntu Mono" panose="020B0509030602030204" pitchFamily="49" charset="0"/>
              </a:rPr>
              <a:t>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c=0;c&lt;</a:t>
            </a:r>
            <a:r>
              <a:rPr lang="en-US" sz="1400" dirty="0" err="1" smtClean="0">
                <a:latin typeface="Ubuntu Mono" panose="020B0509030602030204" pitchFamily="49" charset="0"/>
              </a:rPr>
              <a:t>C;c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k=0;k&lt;</a:t>
            </a:r>
            <a:r>
              <a:rPr lang="en-US" sz="1400" dirty="0" err="1" smtClean="0">
                <a:latin typeface="Ubuntu Mono" panose="020B0509030602030204" pitchFamily="49" charset="0"/>
              </a:rPr>
              <a:t>K;k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p=0;p&lt;</a:t>
            </a:r>
            <a:r>
              <a:rPr lang="en-US" sz="1400" dirty="0" err="1" smtClean="0">
                <a:latin typeface="Ubuntu Mono" panose="020B0509030602030204" pitchFamily="49" charset="0"/>
              </a:rPr>
              <a:t>P;p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q=0;q&lt;</a:t>
            </a:r>
            <a:r>
              <a:rPr lang="en-US" sz="1400" dirty="0" err="1" smtClean="0">
                <a:latin typeface="Ubuntu Mono" panose="020B0509030602030204" pitchFamily="49" charset="0"/>
              </a:rPr>
              <a:t>Q;q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r=0;r&lt;</a:t>
            </a:r>
            <a:r>
              <a:rPr lang="en-US" sz="1400" dirty="0" err="1" smtClean="0">
                <a:latin typeface="Ubuntu Mono" panose="020B0509030602030204" pitchFamily="49" charset="0"/>
              </a:rPr>
              <a:t>R;r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s=0;s&lt;S;s++)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	</a:t>
            </a:r>
            <a:r>
              <a:rPr lang="en-US" sz="1400" dirty="0">
                <a:latin typeface="Ubuntu Mono" panose="020B0509030602030204" pitchFamily="49" charset="0"/>
              </a:rPr>
              <a:t> </a:t>
            </a:r>
            <a:r>
              <a:rPr lang="en-US" sz="1400" dirty="0" smtClean="0">
                <a:latin typeface="Ubuntu Mono" panose="020B0509030602030204" pitchFamily="49" charset="0"/>
              </a:rPr>
              <a:t> C[n][p][q][k] += A[n][</a:t>
            </a:r>
            <a:r>
              <a:rPr lang="en-US" sz="1400" dirty="0" err="1" smtClean="0">
                <a:latin typeface="Ubuntu Mono" panose="020B0509030602030204" pitchFamily="49" charset="0"/>
              </a:rPr>
              <a:t>p+r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 err="1">
                <a:latin typeface="Ubuntu Mono" panose="020B0509030602030204" pitchFamily="49" charset="0"/>
              </a:rPr>
              <a:t>q</a:t>
            </a:r>
            <a:r>
              <a:rPr lang="en-US" sz="1400" dirty="0" err="1" smtClean="0">
                <a:latin typeface="Ubuntu Mono" panose="020B0509030602030204" pitchFamily="49" charset="0"/>
              </a:rPr>
              <a:t>+s</a:t>
            </a:r>
            <a:r>
              <a:rPr lang="en-US" sz="1400" dirty="0" smtClean="0">
                <a:latin typeface="Ubuntu Mono" panose="020B0509030602030204" pitchFamily="49" charset="0"/>
              </a:rPr>
              <a:t>][c]*B[r][</a:t>
            </a:r>
            <a:r>
              <a:rPr lang="en-US" sz="1400" dirty="0">
                <a:latin typeface="Ubuntu Mono" panose="020B0509030602030204" pitchFamily="49" charset="0"/>
              </a:rPr>
              <a:t>s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>
                <a:latin typeface="Ubuntu Mono" panose="020B0509030602030204" pitchFamily="49" charset="0"/>
              </a:rPr>
              <a:t>c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>
                <a:latin typeface="Ubuntu Mono" panose="020B0509030602030204" pitchFamily="49" charset="0"/>
              </a:rPr>
              <a:t>k</a:t>
            </a:r>
            <a:r>
              <a:rPr lang="en-US" sz="1400" dirty="0" smtClean="0">
                <a:latin typeface="Ubuntu Mono" panose="020B0509030602030204" pitchFamily="49" charset="0"/>
              </a:rPr>
              <a:t>]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24" name="Rounded Rectangle 23" descr=" 10"/>
          <p:cNvSpPr/>
          <p:nvPr/>
        </p:nvSpPr>
        <p:spPr>
          <a:xfrm>
            <a:off x="947003" y="2237530"/>
            <a:ext cx="2280291" cy="176410"/>
          </a:xfrm>
          <a:prstGeom prst="roundRect">
            <a:avLst/>
          </a:prstGeom>
          <a:solidFill>
            <a:srgbClr val="FFF2CC">
              <a:alpha val="25098"/>
            </a:srgb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 descr=" 7"/>
          <p:cNvSpPr txBox="1"/>
          <p:nvPr/>
        </p:nvSpPr>
        <p:spPr>
          <a:xfrm>
            <a:off x="6238823" y="1759007"/>
            <a:ext cx="5596404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n=0;n&lt;</a:t>
            </a:r>
            <a:r>
              <a:rPr lang="en-US" sz="1400" dirty="0" err="1" smtClean="0">
                <a:latin typeface="Ubuntu Mono" panose="020B0509030602030204" pitchFamily="49" charset="0"/>
              </a:rPr>
              <a:t>N;n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</a:t>
            </a:r>
            <a:r>
              <a:rPr lang="en-US" sz="1400" dirty="0">
                <a:latin typeface="Ubuntu Mono" panose="020B0509030602030204" pitchFamily="49" charset="0"/>
              </a:rPr>
              <a:t>c=0;c&lt;</a:t>
            </a:r>
            <a:r>
              <a:rPr lang="en-US" sz="1400" dirty="0" err="1">
                <a:latin typeface="Ubuntu Mono" panose="020B0509030602030204" pitchFamily="49" charset="0"/>
              </a:rPr>
              <a:t>C;c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p=0;p&lt;</a:t>
            </a:r>
            <a:r>
              <a:rPr lang="en-US" sz="1400" dirty="0" err="1" smtClean="0">
                <a:latin typeface="Ubuntu Mono" panose="020B0509030602030204" pitchFamily="49" charset="0"/>
              </a:rPr>
              <a:t>P;p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q=0;q&lt;</a:t>
            </a:r>
            <a:r>
              <a:rPr lang="en-US" sz="1400" dirty="0" err="1" smtClean="0">
                <a:latin typeface="Ubuntu Mono" panose="020B0509030602030204" pitchFamily="49" charset="0"/>
              </a:rPr>
              <a:t>Q;q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r=0;r&lt;</a:t>
            </a:r>
            <a:r>
              <a:rPr lang="en-US" sz="1400" dirty="0" err="1" smtClean="0">
                <a:latin typeface="Ubuntu Mono" panose="020B0509030602030204" pitchFamily="49" charset="0"/>
              </a:rPr>
              <a:t>R;r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s=0;s&lt;S;s++)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	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</a:t>
            </a:r>
            <a:r>
              <a:rPr lang="en-US" sz="1400" dirty="0">
                <a:latin typeface="Ubuntu Mono" panose="020B0509030602030204" pitchFamily="49" charset="0"/>
              </a:rPr>
              <a:t>k=0;k&lt;</a:t>
            </a:r>
            <a:r>
              <a:rPr lang="en-US" sz="1400" dirty="0" err="1">
                <a:latin typeface="Ubuntu Mono" panose="020B0509030602030204" pitchFamily="49" charset="0"/>
              </a:rPr>
              <a:t>K;k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	  C[n][p][q][k] += A[n][</a:t>
            </a:r>
            <a:r>
              <a:rPr lang="en-US" sz="1400" dirty="0" err="1" smtClean="0">
                <a:latin typeface="Ubuntu Mono" panose="020B0509030602030204" pitchFamily="49" charset="0"/>
              </a:rPr>
              <a:t>p+r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 err="1">
                <a:latin typeface="Ubuntu Mono" panose="020B0509030602030204" pitchFamily="49" charset="0"/>
              </a:rPr>
              <a:t>q</a:t>
            </a:r>
            <a:r>
              <a:rPr lang="en-US" sz="1400" dirty="0" err="1" smtClean="0">
                <a:latin typeface="Ubuntu Mono" panose="020B0509030602030204" pitchFamily="49" charset="0"/>
              </a:rPr>
              <a:t>+s</a:t>
            </a:r>
            <a:r>
              <a:rPr lang="en-US" sz="1400" dirty="0" smtClean="0">
                <a:latin typeface="Ubuntu Mono" panose="020B0509030602030204" pitchFamily="49" charset="0"/>
              </a:rPr>
              <a:t>][c]*B[r][</a:t>
            </a:r>
            <a:r>
              <a:rPr lang="en-US" sz="1400" dirty="0">
                <a:latin typeface="Ubuntu Mono" panose="020B0509030602030204" pitchFamily="49" charset="0"/>
              </a:rPr>
              <a:t>s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>
                <a:latin typeface="Ubuntu Mono" panose="020B0509030602030204" pitchFamily="49" charset="0"/>
              </a:rPr>
              <a:t>c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>
                <a:latin typeface="Ubuntu Mono" panose="020B0509030602030204" pitchFamily="49" charset="0"/>
              </a:rPr>
              <a:t>k</a:t>
            </a:r>
            <a:r>
              <a:rPr lang="en-US" sz="1400" dirty="0" smtClean="0">
                <a:latin typeface="Ubuntu Mono" panose="020B0509030602030204" pitchFamily="49" charset="0"/>
              </a:rPr>
              <a:t>]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  <p:sp>
        <p:nvSpPr>
          <p:cNvPr id="5" name="Slide Number Placeholder 4" descr="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9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 descr=" 9"/>
              <p:cNvSpPr txBox="1"/>
              <p:nvPr/>
            </p:nvSpPr>
            <p:spPr>
              <a:xfrm>
                <a:off x="947003" y="6081170"/>
                <a:ext cx="3513911" cy="2778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𝑁𝐻𝑊𝐶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𝑅𝑆𝐶𝐾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𝑁𝑃𝑄𝐾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 descr="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003" y="6081170"/>
                <a:ext cx="3513911" cy="277897"/>
              </a:xfrm>
              <a:prstGeom prst="rect">
                <a:avLst/>
              </a:prstGeom>
              <a:blipFill>
                <a:blip r:embed="rId3"/>
                <a:stretch>
                  <a:fillRect l="-347" t="-6667" b="-88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 descr="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Permutation and Locality</a:t>
            </a:r>
            <a:endParaRPr lang="en-US" dirty="0"/>
          </a:p>
        </p:txBody>
      </p:sp>
      <p:sp>
        <p:nvSpPr>
          <p:cNvPr id="26" name="Rounded Rectangle 25" descr=" 13"/>
          <p:cNvSpPr/>
          <p:nvPr/>
        </p:nvSpPr>
        <p:spPr>
          <a:xfrm>
            <a:off x="7050397" y="3119487"/>
            <a:ext cx="2280291" cy="167386"/>
          </a:xfrm>
          <a:prstGeom prst="roundRect">
            <a:avLst/>
          </a:prstGeom>
          <a:solidFill>
            <a:srgbClr val="FFF2CC">
              <a:alpha val="25098"/>
            </a:srgb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 descr="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992585"/>
              </p:ext>
            </p:extLst>
          </p:nvPr>
        </p:nvGraphicFramePr>
        <p:xfrm>
          <a:off x="975766" y="4658031"/>
          <a:ext cx="4949934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4997">
                  <a:extLst>
                    <a:ext uri="{9D8B030D-6E8A-4147-A177-3AD203B41FA5}">
                      <a16:colId xmlns:a16="http://schemas.microsoft.com/office/drawing/2014/main" val="3792757775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1209704985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88441280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1029703132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1564800140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16467609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3246068745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533882587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1418635891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817699394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482871352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73817893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3057075253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55992216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54005929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87964546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219597260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388732915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522737862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989251045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29350147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3164566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Ubuntu Mono" panose="020B0509030602030204" pitchFamily="49" charset="0"/>
                        </a:rPr>
                        <a:t>…</a:t>
                      </a:r>
                      <a:endParaRPr lang="en-US" sz="1600" dirty="0">
                        <a:solidFill>
                          <a:schemeClr val="tx1"/>
                        </a:solidFill>
                        <a:latin typeface="Ubuntu Mono" panose="020B0509030602030204" pitchFamily="49" charset="0"/>
                      </a:endParaRPr>
                    </a:p>
                  </a:txBody>
                  <a:tcPr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Ubuntu Mono" panose="020B0509030602030204" pitchFamily="49" charset="0"/>
                        </a:rPr>
                        <a:t>…</a:t>
                      </a:r>
                      <a:endParaRPr lang="en-US" sz="1600" dirty="0">
                        <a:solidFill>
                          <a:schemeClr val="tx1"/>
                        </a:solidFill>
                        <a:latin typeface="Ubuntu Mono" panose="020B0509030602030204" pitchFamily="49" charset="0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9174015"/>
                  </a:ext>
                </a:extLst>
              </a:tr>
            </a:tbl>
          </a:graphicData>
        </a:graphic>
      </p:graphicFrame>
      <p:graphicFrame>
        <p:nvGraphicFramePr>
          <p:cNvPr id="27" name="Table 26" descr="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807254"/>
              </p:ext>
            </p:extLst>
          </p:nvPr>
        </p:nvGraphicFramePr>
        <p:xfrm>
          <a:off x="6238823" y="4676555"/>
          <a:ext cx="4955214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5237">
                  <a:extLst>
                    <a:ext uri="{9D8B030D-6E8A-4147-A177-3AD203B41FA5}">
                      <a16:colId xmlns:a16="http://schemas.microsoft.com/office/drawing/2014/main" val="3792757775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1209704985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884412806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1029703132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1564800140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216467609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3246068745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533882587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1418635891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2817699394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482871352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2738178936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3057075253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2559922166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540059296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879645466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2219597260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3887329156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522737862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2989251045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229350147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23164566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Ubuntu Mono" panose="020B0509030602030204" pitchFamily="49" charset="0"/>
                        </a:rPr>
                        <a:t>…</a:t>
                      </a:r>
                      <a:endParaRPr lang="en-US" sz="1600" dirty="0">
                        <a:solidFill>
                          <a:schemeClr val="tx1"/>
                        </a:solidFill>
                        <a:latin typeface="Ubuntu Mono" panose="020B0509030602030204" pitchFamily="49" charset="0"/>
                      </a:endParaRPr>
                    </a:p>
                  </a:txBody>
                  <a:tcPr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Ubuntu Mono" panose="020B0509030602030204" pitchFamily="49" charset="0"/>
                        </a:rPr>
                        <a:t>…</a:t>
                      </a:r>
                      <a:endParaRPr lang="en-US" sz="1600" dirty="0">
                        <a:solidFill>
                          <a:schemeClr val="tx1"/>
                        </a:solidFill>
                        <a:latin typeface="Ubuntu Mono" panose="020B0509030602030204" pitchFamily="49" charset="0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9174015"/>
                  </a:ext>
                </a:extLst>
              </a:tr>
            </a:tbl>
          </a:graphicData>
        </a:graphic>
      </p:graphicFrame>
      <p:sp>
        <p:nvSpPr>
          <p:cNvPr id="28" name="TextBox 27" descr=" 51"/>
          <p:cNvSpPr txBox="1"/>
          <p:nvPr/>
        </p:nvSpPr>
        <p:spPr>
          <a:xfrm>
            <a:off x="6260967" y="4141316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p=0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q=0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29" name="TextBox 28" descr=" 52"/>
          <p:cNvSpPr txBox="1"/>
          <p:nvPr/>
        </p:nvSpPr>
        <p:spPr>
          <a:xfrm>
            <a:off x="7176958" y="4112757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p=0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q=1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30" name="TextBox 29" descr=" 53"/>
          <p:cNvSpPr txBox="1"/>
          <p:nvPr/>
        </p:nvSpPr>
        <p:spPr>
          <a:xfrm>
            <a:off x="8092949" y="4163726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p=0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q=2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31" name="TextBox 30" descr=" 54"/>
          <p:cNvSpPr txBox="1"/>
          <p:nvPr/>
        </p:nvSpPr>
        <p:spPr>
          <a:xfrm>
            <a:off x="8986678" y="4141316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p=1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q=0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32" name="TextBox 31" descr=" 55"/>
          <p:cNvSpPr txBox="1"/>
          <p:nvPr/>
        </p:nvSpPr>
        <p:spPr>
          <a:xfrm>
            <a:off x="9844294" y="4168297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p=1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q=1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33" name="TextBox 32" descr=" 57"/>
          <p:cNvSpPr txBox="1"/>
          <p:nvPr/>
        </p:nvSpPr>
        <p:spPr>
          <a:xfrm>
            <a:off x="10846120" y="4070343"/>
            <a:ext cx="207749" cy="64633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dirty="0" smtClean="0">
                <a:latin typeface="Ubuntu Mono" panose="020B0509030602030204" pitchFamily="49" charset="0"/>
              </a:rPr>
              <a:t>…</a:t>
            </a:r>
          </a:p>
          <a:p>
            <a:r>
              <a:rPr lang="en-US" dirty="0" smtClean="0">
                <a:latin typeface="Ubuntu Mono" panose="020B0509030602030204" pitchFamily="49" charset="0"/>
              </a:rPr>
              <a:t>…</a:t>
            </a:r>
            <a:endParaRPr lang="en-US" dirty="0">
              <a:latin typeface="Ubuntu Mono" panose="020B0509030602030204" pitchFamily="49" charset="0"/>
            </a:endParaRPr>
          </a:p>
        </p:txBody>
      </p:sp>
      <p:sp>
        <p:nvSpPr>
          <p:cNvPr id="34" name="Freeform 33" descr=" 56"/>
          <p:cNvSpPr/>
          <p:nvPr/>
        </p:nvSpPr>
        <p:spPr>
          <a:xfrm>
            <a:off x="6320421" y="5046868"/>
            <a:ext cx="195768" cy="314969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 descr=" 62"/>
          <p:cNvSpPr/>
          <p:nvPr/>
        </p:nvSpPr>
        <p:spPr>
          <a:xfrm>
            <a:off x="6577719" y="5048410"/>
            <a:ext cx="195768" cy="314969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 descr=" 63"/>
          <p:cNvSpPr/>
          <p:nvPr/>
        </p:nvSpPr>
        <p:spPr>
          <a:xfrm>
            <a:off x="6821343" y="5035354"/>
            <a:ext cx="195768" cy="314969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 descr=" 79"/>
          <p:cNvSpPr txBox="1"/>
          <p:nvPr/>
        </p:nvSpPr>
        <p:spPr>
          <a:xfrm>
            <a:off x="44435" y="3753133"/>
            <a:ext cx="892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Tensor C</a:t>
            </a:r>
            <a:endParaRPr lang="en-US" sz="1600" dirty="0"/>
          </a:p>
        </p:txBody>
      </p:sp>
      <p:sp>
        <p:nvSpPr>
          <p:cNvPr id="10" name="TextBox 9" descr=" 14"/>
          <p:cNvSpPr txBox="1"/>
          <p:nvPr/>
        </p:nvSpPr>
        <p:spPr>
          <a:xfrm>
            <a:off x="947003" y="4157530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p=0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q=0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1" name="TextBox 10" descr=" 16"/>
          <p:cNvSpPr txBox="1"/>
          <p:nvPr/>
        </p:nvSpPr>
        <p:spPr>
          <a:xfrm>
            <a:off x="1911432" y="4122285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p=0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q=1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3" name="TextBox 12" descr=" 17"/>
          <p:cNvSpPr txBox="1"/>
          <p:nvPr/>
        </p:nvSpPr>
        <p:spPr>
          <a:xfrm>
            <a:off x="2790369" y="4136081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p=0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q=2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4" name="TextBox 13" descr=" 36"/>
          <p:cNvSpPr txBox="1"/>
          <p:nvPr/>
        </p:nvSpPr>
        <p:spPr>
          <a:xfrm>
            <a:off x="3687467" y="4131899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p=1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q=0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5" name="TextBox 14" descr=" 38"/>
          <p:cNvSpPr txBox="1"/>
          <p:nvPr/>
        </p:nvSpPr>
        <p:spPr>
          <a:xfrm>
            <a:off x="4572694" y="4146171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p=1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q=1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6" name="TextBox 15" descr=" 44"/>
          <p:cNvSpPr txBox="1"/>
          <p:nvPr/>
        </p:nvSpPr>
        <p:spPr>
          <a:xfrm>
            <a:off x="5605519" y="4073797"/>
            <a:ext cx="207749" cy="64633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dirty="0" smtClean="0">
                <a:latin typeface="Ubuntu Mono" panose="020B0509030602030204" pitchFamily="49" charset="0"/>
              </a:rPr>
              <a:t>…</a:t>
            </a:r>
          </a:p>
          <a:p>
            <a:r>
              <a:rPr lang="en-US" dirty="0" smtClean="0">
                <a:latin typeface="Ubuntu Mono" panose="020B0509030602030204" pitchFamily="49" charset="0"/>
              </a:rPr>
              <a:t>…</a:t>
            </a:r>
            <a:endParaRPr lang="en-US" dirty="0">
              <a:latin typeface="Ubuntu Mono" panose="020B0509030602030204" pitchFamily="49" charset="0"/>
            </a:endParaRPr>
          </a:p>
        </p:txBody>
      </p:sp>
      <p:sp>
        <p:nvSpPr>
          <p:cNvPr id="18" name="Freeform 17" descr=" 43"/>
          <p:cNvSpPr/>
          <p:nvPr/>
        </p:nvSpPr>
        <p:spPr>
          <a:xfrm>
            <a:off x="1083093" y="5046768"/>
            <a:ext cx="828339" cy="381247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 descr=" 45"/>
          <p:cNvSpPr/>
          <p:nvPr/>
        </p:nvSpPr>
        <p:spPr>
          <a:xfrm>
            <a:off x="1976807" y="5058653"/>
            <a:ext cx="878772" cy="389227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 descr=" 46"/>
          <p:cNvSpPr/>
          <p:nvPr/>
        </p:nvSpPr>
        <p:spPr>
          <a:xfrm>
            <a:off x="2939132" y="5066633"/>
            <a:ext cx="828339" cy="381247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 descr=" 47"/>
          <p:cNvSpPr/>
          <p:nvPr/>
        </p:nvSpPr>
        <p:spPr>
          <a:xfrm>
            <a:off x="3825384" y="5071563"/>
            <a:ext cx="828339" cy="381247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 descr=" 48"/>
          <p:cNvSpPr/>
          <p:nvPr/>
        </p:nvSpPr>
        <p:spPr>
          <a:xfrm>
            <a:off x="4763986" y="5077868"/>
            <a:ext cx="828339" cy="381247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 descr=" 83"/>
          <p:cNvSpPr/>
          <p:nvPr/>
        </p:nvSpPr>
        <p:spPr>
          <a:xfrm>
            <a:off x="1310420" y="3997699"/>
            <a:ext cx="3022899" cy="647806"/>
          </a:xfrm>
          <a:custGeom>
            <a:avLst/>
            <a:gdLst>
              <a:gd name="connsiteX0" fmla="*/ 3022899 w 3022899"/>
              <a:gd name="connsiteY0" fmla="*/ 2347 h 647806"/>
              <a:gd name="connsiteX1" fmla="*/ 774550 w 3022899"/>
              <a:gd name="connsiteY1" fmla="*/ 99166 h 647806"/>
              <a:gd name="connsiteX2" fmla="*/ 0 w 3022899"/>
              <a:gd name="connsiteY2" fmla="*/ 647806 h 647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22899" h="647806">
                <a:moveTo>
                  <a:pt x="3022899" y="2347"/>
                </a:moveTo>
                <a:cubicBezTo>
                  <a:pt x="2150632" y="-3032"/>
                  <a:pt x="1278366" y="-8411"/>
                  <a:pt x="774550" y="99166"/>
                </a:cubicBezTo>
                <a:cubicBezTo>
                  <a:pt x="270733" y="206743"/>
                  <a:pt x="135366" y="427274"/>
                  <a:pt x="0" y="647806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52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 descr=" 6"/>
          <p:cNvSpPr txBox="1"/>
          <p:nvPr/>
        </p:nvSpPr>
        <p:spPr>
          <a:xfrm>
            <a:off x="555099" y="1746848"/>
            <a:ext cx="5596404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n=0;n&lt;</a:t>
            </a:r>
            <a:r>
              <a:rPr lang="en-US" sz="1400" dirty="0" err="1" smtClean="0">
                <a:latin typeface="Ubuntu Mono" panose="020B0509030602030204" pitchFamily="49" charset="0"/>
              </a:rPr>
              <a:t>N;n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</a:p>
          <a:p>
            <a:r>
              <a:rPr lang="en-US" sz="1400" dirty="0">
                <a:latin typeface="Ubuntu Mono" panose="020B0509030602030204" pitchFamily="49" charset="0"/>
              </a:rPr>
              <a:t> </a:t>
            </a:r>
            <a:r>
              <a:rPr lang="en-US" sz="1400" dirty="0" smtClean="0">
                <a:latin typeface="Ubuntu Mono" panose="020B0509030602030204" pitchFamily="49" charset="0"/>
              </a:rPr>
              <a:t>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c=0;c&lt;</a:t>
            </a:r>
            <a:r>
              <a:rPr lang="en-US" sz="1400" dirty="0" err="1" smtClean="0">
                <a:latin typeface="Ubuntu Mono" panose="020B0509030602030204" pitchFamily="49" charset="0"/>
              </a:rPr>
              <a:t>C;c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k=0;k&lt;</a:t>
            </a:r>
            <a:r>
              <a:rPr lang="en-US" sz="1400" dirty="0" err="1" smtClean="0">
                <a:latin typeface="Ubuntu Mono" panose="020B0509030602030204" pitchFamily="49" charset="0"/>
              </a:rPr>
              <a:t>K;k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p=0;p&lt;</a:t>
            </a:r>
            <a:r>
              <a:rPr lang="en-US" sz="1400" dirty="0" err="1" smtClean="0">
                <a:latin typeface="Ubuntu Mono" panose="020B0509030602030204" pitchFamily="49" charset="0"/>
              </a:rPr>
              <a:t>P;p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q=0;q&lt;</a:t>
            </a:r>
            <a:r>
              <a:rPr lang="en-US" sz="1400" dirty="0" err="1" smtClean="0">
                <a:latin typeface="Ubuntu Mono" panose="020B0509030602030204" pitchFamily="49" charset="0"/>
              </a:rPr>
              <a:t>Q;q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r=0;r&lt;</a:t>
            </a:r>
            <a:r>
              <a:rPr lang="en-US" sz="1400" dirty="0" err="1" smtClean="0">
                <a:latin typeface="Ubuntu Mono" panose="020B0509030602030204" pitchFamily="49" charset="0"/>
              </a:rPr>
              <a:t>R;r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s=0;s&lt;S;s++)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	</a:t>
            </a:r>
            <a:r>
              <a:rPr lang="en-US" sz="1400" dirty="0">
                <a:latin typeface="Ubuntu Mono" panose="020B0509030602030204" pitchFamily="49" charset="0"/>
              </a:rPr>
              <a:t> </a:t>
            </a:r>
            <a:r>
              <a:rPr lang="en-US" sz="1400" dirty="0" smtClean="0">
                <a:latin typeface="Ubuntu Mono" panose="020B0509030602030204" pitchFamily="49" charset="0"/>
              </a:rPr>
              <a:t> C[n][p][q][k] += A[n][</a:t>
            </a:r>
            <a:r>
              <a:rPr lang="en-US" sz="1400" dirty="0" err="1" smtClean="0">
                <a:latin typeface="Ubuntu Mono" panose="020B0509030602030204" pitchFamily="49" charset="0"/>
              </a:rPr>
              <a:t>p+r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 err="1">
                <a:latin typeface="Ubuntu Mono" panose="020B0509030602030204" pitchFamily="49" charset="0"/>
              </a:rPr>
              <a:t>q</a:t>
            </a:r>
            <a:r>
              <a:rPr lang="en-US" sz="1400" dirty="0" err="1" smtClean="0">
                <a:latin typeface="Ubuntu Mono" panose="020B0509030602030204" pitchFamily="49" charset="0"/>
              </a:rPr>
              <a:t>+s</a:t>
            </a:r>
            <a:r>
              <a:rPr lang="en-US" sz="1400" dirty="0" smtClean="0">
                <a:latin typeface="Ubuntu Mono" panose="020B0509030602030204" pitchFamily="49" charset="0"/>
              </a:rPr>
              <a:t>][c]*B[r][</a:t>
            </a:r>
            <a:r>
              <a:rPr lang="en-US" sz="1400" dirty="0">
                <a:latin typeface="Ubuntu Mono" panose="020B0509030602030204" pitchFamily="49" charset="0"/>
              </a:rPr>
              <a:t>s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>
                <a:latin typeface="Ubuntu Mono" panose="020B0509030602030204" pitchFamily="49" charset="0"/>
              </a:rPr>
              <a:t>c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>
                <a:latin typeface="Ubuntu Mono" panose="020B0509030602030204" pitchFamily="49" charset="0"/>
              </a:rPr>
              <a:t>k</a:t>
            </a:r>
            <a:r>
              <a:rPr lang="en-US" sz="1400" dirty="0" smtClean="0">
                <a:latin typeface="Ubuntu Mono" panose="020B0509030602030204" pitchFamily="49" charset="0"/>
              </a:rPr>
              <a:t>]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24" name="Rounded Rectangle 23" descr=" 10"/>
          <p:cNvSpPr/>
          <p:nvPr/>
        </p:nvSpPr>
        <p:spPr>
          <a:xfrm>
            <a:off x="947003" y="2237530"/>
            <a:ext cx="2280291" cy="176410"/>
          </a:xfrm>
          <a:prstGeom prst="roundRect">
            <a:avLst/>
          </a:prstGeom>
          <a:solidFill>
            <a:srgbClr val="FFF2CC">
              <a:alpha val="25098"/>
            </a:srgb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 descr=" 7"/>
          <p:cNvSpPr txBox="1"/>
          <p:nvPr/>
        </p:nvSpPr>
        <p:spPr>
          <a:xfrm>
            <a:off x="6238823" y="1759007"/>
            <a:ext cx="5596404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n=0;n&lt;</a:t>
            </a:r>
            <a:r>
              <a:rPr lang="en-US" sz="1400" dirty="0" err="1" smtClean="0">
                <a:latin typeface="Ubuntu Mono" panose="020B0509030602030204" pitchFamily="49" charset="0"/>
              </a:rPr>
              <a:t>N;n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</a:t>
            </a:r>
            <a:r>
              <a:rPr lang="en-US" sz="1400" dirty="0">
                <a:latin typeface="Ubuntu Mono" panose="020B0509030602030204" pitchFamily="49" charset="0"/>
              </a:rPr>
              <a:t>c=0;c&lt;</a:t>
            </a:r>
            <a:r>
              <a:rPr lang="en-US" sz="1400" dirty="0" err="1">
                <a:latin typeface="Ubuntu Mono" panose="020B0509030602030204" pitchFamily="49" charset="0"/>
              </a:rPr>
              <a:t>C;c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p=0;p&lt;</a:t>
            </a:r>
            <a:r>
              <a:rPr lang="en-US" sz="1400" dirty="0" err="1" smtClean="0">
                <a:latin typeface="Ubuntu Mono" panose="020B0509030602030204" pitchFamily="49" charset="0"/>
              </a:rPr>
              <a:t>P;p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q=0;q&lt;</a:t>
            </a:r>
            <a:r>
              <a:rPr lang="en-US" sz="1400" dirty="0" err="1" smtClean="0">
                <a:latin typeface="Ubuntu Mono" panose="020B0509030602030204" pitchFamily="49" charset="0"/>
              </a:rPr>
              <a:t>Q;q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r=0;r&lt;</a:t>
            </a:r>
            <a:r>
              <a:rPr lang="en-US" sz="1400" dirty="0" err="1" smtClean="0">
                <a:latin typeface="Ubuntu Mono" panose="020B0509030602030204" pitchFamily="49" charset="0"/>
              </a:rPr>
              <a:t>R;r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s=0;s&lt;S;s++)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	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</a:t>
            </a:r>
            <a:r>
              <a:rPr lang="en-US" sz="1400" dirty="0">
                <a:latin typeface="Ubuntu Mono" panose="020B0509030602030204" pitchFamily="49" charset="0"/>
              </a:rPr>
              <a:t>k=0;k&lt;</a:t>
            </a:r>
            <a:r>
              <a:rPr lang="en-US" sz="1400" dirty="0" err="1">
                <a:latin typeface="Ubuntu Mono" panose="020B0509030602030204" pitchFamily="49" charset="0"/>
              </a:rPr>
              <a:t>K;k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	  C[n][p][q][k] += A[n][</a:t>
            </a:r>
            <a:r>
              <a:rPr lang="en-US" sz="1400" dirty="0" err="1" smtClean="0">
                <a:latin typeface="Ubuntu Mono" panose="020B0509030602030204" pitchFamily="49" charset="0"/>
              </a:rPr>
              <a:t>p+r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 err="1">
                <a:latin typeface="Ubuntu Mono" panose="020B0509030602030204" pitchFamily="49" charset="0"/>
              </a:rPr>
              <a:t>q</a:t>
            </a:r>
            <a:r>
              <a:rPr lang="en-US" sz="1400" dirty="0" err="1" smtClean="0">
                <a:latin typeface="Ubuntu Mono" panose="020B0509030602030204" pitchFamily="49" charset="0"/>
              </a:rPr>
              <a:t>+s</a:t>
            </a:r>
            <a:r>
              <a:rPr lang="en-US" sz="1400" dirty="0" smtClean="0">
                <a:latin typeface="Ubuntu Mono" panose="020B0509030602030204" pitchFamily="49" charset="0"/>
              </a:rPr>
              <a:t>][c]*B[r][</a:t>
            </a:r>
            <a:r>
              <a:rPr lang="en-US" sz="1400" dirty="0">
                <a:latin typeface="Ubuntu Mono" panose="020B0509030602030204" pitchFamily="49" charset="0"/>
              </a:rPr>
              <a:t>s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>
                <a:latin typeface="Ubuntu Mono" panose="020B0509030602030204" pitchFamily="49" charset="0"/>
              </a:rPr>
              <a:t>c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>
                <a:latin typeface="Ubuntu Mono" panose="020B0509030602030204" pitchFamily="49" charset="0"/>
              </a:rPr>
              <a:t>k</a:t>
            </a:r>
            <a:r>
              <a:rPr lang="en-US" sz="1400" dirty="0" smtClean="0">
                <a:latin typeface="Ubuntu Mono" panose="020B0509030602030204" pitchFamily="49" charset="0"/>
              </a:rPr>
              <a:t>]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  <p:sp>
        <p:nvSpPr>
          <p:cNvPr id="5" name="Slide Number Placeholder 4" descr="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9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 descr=" 9"/>
              <p:cNvSpPr txBox="1"/>
              <p:nvPr/>
            </p:nvSpPr>
            <p:spPr>
              <a:xfrm>
                <a:off x="947003" y="6081170"/>
                <a:ext cx="3513911" cy="2778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𝑁𝐻𝑊𝐶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𝑅𝑆𝐶𝐾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𝑁𝑃𝑄𝐾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 descr="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003" y="6081170"/>
                <a:ext cx="3513911" cy="277897"/>
              </a:xfrm>
              <a:prstGeom prst="rect">
                <a:avLst/>
              </a:prstGeom>
              <a:blipFill>
                <a:blip r:embed="rId3"/>
                <a:stretch>
                  <a:fillRect l="-347" t="-6667" b="-88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 descr="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Permutation and Locality</a:t>
            </a:r>
            <a:endParaRPr lang="en-US" dirty="0"/>
          </a:p>
        </p:txBody>
      </p:sp>
      <p:sp>
        <p:nvSpPr>
          <p:cNvPr id="26" name="Rounded Rectangle 25" descr=" 13"/>
          <p:cNvSpPr/>
          <p:nvPr/>
        </p:nvSpPr>
        <p:spPr>
          <a:xfrm>
            <a:off x="7050397" y="3119487"/>
            <a:ext cx="2280291" cy="167386"/>
          </a:xfrm>
          <a:prstGeom prst="roundRect">
            <a:avLst/>
          </a:prstGeom>
          <a:solidFill>
            <a:srgbClr val="FFF2CC">
              <a:alpha val="25098"/>
            </a:srgb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 descr="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741339"/>
              </p:ext>
            </p:extLst>
          </p:nvPr>
        </p:nvGraphicFramePr>
        <p:xfrm>
          <a:off x="975766" y="4658031"/>
          <a:ext cx="4949934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4997">
                  <a:extLst>
                    <a:ext uri="{9D8B030D-6E8A-4147-A177-3AD203B41FA5}">
                      <a16:colId xmlns:a16="http://schemas.microsoft.com/office/drawing/2014/main" val="3792757775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1209704985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88441280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1029703132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1564800140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16467609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3246068745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533882587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1418635891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817699394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482871352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73817893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3057075253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55992216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54005929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87964546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219597260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388732915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522737862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989251045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29350147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3164566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Ubuntu Mono" panose="020B0509030602030204" pitchFamily="49" charset="0"/>
                        </a:rPr>
                        <a:t>…</a:t>
                      </a:r>
                      <a:endParaRPr lang="en-US" sz="1600" dirty="0">
                        <a:solidFill>
                          <a:schemeClr val="tx1"/>
                        </a:solidFill>
                        <a:latin typeface="Ubuntu Mono" panose="020B0509030602030204" pitchFamily="49" charset="0"/>
                      </a:endParaRPr>
                    </a:p>
                  </a:txBody>
                  <a:tcPr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Ubuntu Mono" panose="020B0509030602030204" pitchFamily="49" charset="0"/>
                        </a:rPr>
                        <a:t>…</a:t>
                      </a:r>
                      <a:endParaRPr lang="en-US" sz="1600" dirty="0">
                        <a:solidFill>
                          <a:schemeClr val="tx1"/>
                        </a:solidFill>
                        <a:latin typeface="Ubuntu Mono" panose="020B0509030602030204" pitchFamily="49" charset="0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9174015"/>
                  </a:ext>
                </a:extLst>
              </a:tr>
            </a:tbl>
          </a:graphicData>
        </a:graphic>
      </p:graphicFrame>
      <p:graphicFrame>
        <p:nvGraphicFramePr>
          <p:cNvPr id="27" name="Table 26" descr="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430548"/>
              </p:ext>
            </p:extLst>
          </p:nvPr>
        </p:nvGraphicFramePr>
        <p:xfrm>
          <a:off x="6238823" y="4676555"/>
          <a:ext cx="4955214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5237">
                  <a:extLst>
                    <a:ext uri="{9D8B030D-6E8A-4147-A177-3AD203B41FA5}">
                      <a16:colId xmlns:a16="http://schemas.microsoft.com/office/drawing/2014/main" val="3792757775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1209704985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884412806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1029703132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1564800140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216467609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3246068745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533882587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1418635891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2817699394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482871352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2738178936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3057075253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2559922166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540059296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879645466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2219597260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3887329156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522737862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2989251045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229350147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23164566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Ubuntu Mono" panose="020B0509030602030204" pitchFamily="49" charset="0"/>
                        </a:rPr>
                        <a:t>…</a:t>
                      </a:r>
                      <a:endParaRPr lang="en-US" sz="1600" dirty="0">
                        <a:solidFill>
                          <a:schemeClr val="tx1"/>
                        </a:solidFill>
                        <a:latin typeface="Ubuntu Mono" panose="020B0509030602030204" pitchFamily="49" charset="0"/>
                      </a:endParaRPr>
                    </a:p>
                  </a:txBody>
                  <a:tcPr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Ubuntu Mono" panose="020B0509030602030204" pitchFamily="49" charset="0"/>
                        </a:rPr>
                        <a:t>…</a:t>
                      </a:r>
                      <a:endParaRPr lang="en-US" sz="1600" dirty="0">
                        <a:solidFill>
                          <a:schemeClr val="tx1"/>
                        </a:solidFill>
                        <a:latin typeface="Ubuntu Mono" panose="020B0509030602030204" pitchFamily="49" charset="0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9174015"/>
                  </a:ext>
                </a:extLst>
              </a:tr>
            </a:tbl>
          </a:graphicData>
        </a:graphic>
      </p:graphicFrame>
      <p:sp>
        <p:nvSpPr>
          <p:cNvPr id="28" name="TextBox 27" descr=" 51"/>
          <p:cNvSpPr txBox="1"/>
          <p:nvPr/>
        </p:nvSpPr>
        <p:spPr>
          <a:xfrm>
            <a:off x="6260967" y="4141316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p=0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q=0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29" name="TextBox 28" descr=" 52"/>
          <p:cNvSpPr txBox="1"/>
          <p:nvPr/>
        </p:nvSpPr>
        <p:spPr>
          <a:xfrm>
            <a:off x="7176958" y="4112757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p=0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q=1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30" name="TextBox 29" descr=" 53"/>
          <p:cNvSpPr txBox="1"/>
          <p:nvPr/>
        </p:nvSpPr>
        <p:spPr>
          <a:xfrm>
            <a:off x="8092949" y="4163726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p=0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q=2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31" name="TextBox 30" descr=" 54"/>
          <p:cNvSpPr txBox="1"/>
          <p:nvPr/>
        </p:nvSpPr>
        <p:spPr>
          <a:xfrm>
            <a:off x="8986678" y="4141316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p=1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q=0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32" name="TextBox 31" descr=" 55"/>
          <p:cNvSpPr txBox="1"/>
          <p:nvPr/>
        </p:nvSpPr>
        <p:spPr>
          <a:xfrm>
            <a:off x="9844294" y="4168297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p=1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q=1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33" name="TextBox 32" descr=" 57"/>
          <p:cNvSpPr txBox="1"/>
          <p:nvPr/>
        </p:nvSpPr>
        <p:spPr>
          <a:xfrm>
            <a:off x="10846120" y="4070343"/>
            <a:ext cx="207749" cy="64633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dirty="0" smtClean="0">
                <a:latin typeface="Ubuntu Mono" panose="020B0509030602030204" pitchFamily="49" charset="0"/>
              </a:rPr>
              <a:t>…</a:t>
            </a:r>
          </a:p>
          <a:p>
            <a:r>
              <a:rPr lang="en-US" dirty="0" smtClean="0">
                <a:latin typeface="Ubuntu Mono" panose="020B0509030602030204" pitchFamily="49" charset="0"/>
              </a:rPr>
              <a:t>…</a:t>
            </a:r>
            <a:endParaRPr lang="en-US" dirty="0">
              <a:latin typeface="Ubuntu Mono" panose="020B0509030602030204" pitchFamily="49" charset="0"/>
            </a:endParaRPr>
          </a:p>
        </p:txBody>
      </p:sp>
      <p:sp>
        <p:nvSpPr>
          <p:cNvPr id="34" name="Freeform 33" descr=" 56"/>
          <p:cNvSpPr/>
          <p:nvPr/>
        </p:nvSpPr>
        <p:spPr>
          <a:xfrm>
            <a:off x="6320421" y="5046868"/>
            <a:ext cx="195768" cy="314969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 descr=" 62"/>
          <p:cNvSpPr/>
          <p:nvPr/>
        </p:nvSpPr>
        <p:spPr>
          <a:xfrm>
            <a:off x="6577719" y="5048410"/>
            <a:ext cx="195768" cy="314969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 descr=" 63"/>
          <p:cNvSpPr/>
          <p:nvPr/>
        </p:nvSpPr>
        <p:spPr>
          <a:xfrm>
            <a:off x="6821343" y="5035354"/>
            <a:ext cx="195768" cy="314969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 descr=" 64"/>
          <p:cNvSpPr/>
          <p:nvPr/>
        </p:nvSpPr>
        <p:spPr>
          <a:xfrm>
            <a:off x="7056135" y="5046868"/>
            <a:ext cx="195768" cy="314969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 descr=" 79"/>
          <p:cNvSpPr txBox="1"/>
          <p:nvPr/>
        </p:nvSpPr>
        <p:spPr>
          <a:xfrm>
            <a:off x="44435" y="3753133"/>
            <a:ext cx="892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Tensor C</a:t>
            </a:r>
            <a:endParaRPr lang="en-US" sz="1600" dirty="0"/>
          </a:p>
        </p:txBody>
      </p:sp>
      <p:sp>
        <p:nvSpPr>
          <p:cNvPr id="10" name="TextBox 9" descr=" 14"/>
          <p:cNvSpPr txBox="1"/>
          <p:nvPr/>
        </p:nvSpPr>
        <p:spPr>
          <a:xfrm>
            <a:off x="947003" y="4157530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p=0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q=0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1" name="TextBox 10" descr=" 16"/>
          <p:cNvSpPr txBox="1"/>
          <p:nvPr/>
        </p:nvSpPr>
        <p:spPr>
          <a:xfrm>
            <a:off x="1911432" y="4122285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p=0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q=1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3" name="TextBox 12" descr=" 17"/>
          <p:cNvSpPr txBox="1"/>
          <p:nvPr/>
        </p:nvSpPr>
        <p:spPr>
          <a:xfrm>
            <a:off x="2790369" y="4136081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p=0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q=2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4" name="TextBox 13" descr=" 36"/>
          <p:cNvSpPr txBox="1"/>
          <p:nvPr/>
        </p:nvSpPr>
        <p:spPr>
          <a:xfrm>
            <a:off x="3687467" y="4131899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p=1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q=0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5" name="TextBox 14" descr=" 38"/>
          <p:cNvSpPr txBox="1"/>
          <p:nvPr/>
        </p:nvSpPr>
        <p:spPr>
          <a:xfrm>
            <a:off x="4572694" y="4146171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p=1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q=1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6" name="TextBox 15" descr=" 44"/>
          <p:cNvSpPr txBox="1"/>
          <p:nvPr/>
        </p:nvSpPr>
        <p:spPr>
          <a:xfrm>
            <a:off x="5605519" y="4073797"/>
            <a:ext cx="207749" cy="64633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dirty="0" smtClean="0">
                <a:latin typeface="Ubuntu Mono" panose="020B0509030602030204" pitchFamily="49" charset="0"/>
              </a:rPr>
              <a:t>…</a:t>
            </a:r>
          </a:p>
          <a:p>
            <a:r>
              <a:rPr lang="en-US" dirty="0" smtClean="0">
                <a:latin typeface="Ubuntu Mono" panose="020B0509030602030204" pitchFamily="49" charset="0"/>
              </a:rPr>
              <a:t>…</a:t>
            </a:r>
            <a:endParaRPr lang="en-US" dirty="0">
              <a:latin typeface="Ubuntu Mono" panose="020B0509030602030204" pitchFamily="49" charset="0"/>
            </a:endParaRPr>
          </a:p>
        </p:txBody>
      </p:sp>
      <p:sp>
        <p:nvSpPr>
          <p:cNvPr id="18" name="Freeform 17" descr=" 43"/>
          <p:cNvSpPr/>
          <p:nvPr/>
        </p:nvSpPr>
        <p:spPr>
          <a:xfrm>
            <a:off x="1083093" y="5046768"/>
            <a:ext cx="828339" cy="381247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 descr=" 45"/>
          <p:cNvSpPr/>
          <p:nvPr/>
        </p:nvSpPr>
        <p:spPr>
          <a:xfrm>
            <a:off x="1976807" y="5058653"/>
            <a:ext cx="878772" cy="389227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 descr=" 46"/>
          <p:cNvSpPr/>
          <p:nvPr/>
        </p:nvSpPr>
        <p:spPr>
          <a:xfrm>
            <a:off x="2939132" y="5066633"/>
            <a:ext cx="828339" cy="381247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 descr=" 47"/>
          <p:cNvSpPr/>
          <p:nvPr/>
        </p:nvSpPr>
        <p:spPr>
          <a:xfrm>
            <a:off x="3825384" y="5071563"/>
            <a:ext cx="828339" cy="381247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 descr=" 48"/>
          <p:cNvSpPr/>
          <p:nvPr/>
        </p:nvSpPr>
        <p:spPr>
          <a:xfrm>
            <a:off x="4763986" y="5077868"/>
            <a:ext cx="828339" cy="381247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 descr=" 83"/>
          <p:cNvSpPr/>
          <p:nvPr/>
        </p:nvSpPr>
        <p:spPr>
          <a:xfrm>
            <a:off x="1310420" y="3997699"/>
            <a:ext cx="3022899" cy="647806"/>
          </a:xfrm>
          <a:custGeom>
            <a:avLst/>
            <a:gdLst>
              <a:gd name="connsiteX0" fmla="*/ 3022899 w 3022899"/>
              <a:gd name="connsiteY0" fmla="*/ 2347 h 647806"/>
              <a:gd name="connsiteX1" fmla="*/ 774550 w 3022899"/>
              <a:gd name="connsiteY1" fmla="*/ 99166 h 647806"/>
              <a:gd name="connsiteX2" fmla="*/ 0 w 3022899"/>
              <a:gd name="connsiteY2" fmla="*/ 647806 h 647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22899" h="647806">
                <a:moveTo>
                  <a:pt x="3022899" y="2347"/>
                </a:moveTo>
                <a:cubicBezTo>
                  <a:pt x="2150632" y="-3032"/>
                  <a:pt x="1278366" y="-8411"/>
                  <a:pt x="774550" y="99166"/>
                </a:cubicBezTo>
                <a:cubicBezTo>
                  <a:pt x="270733" y="206743"/>
                  <a:pt x="135366" y="427274"/>
                  <a:pt x="0" y="647806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19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 descr=" 6"/>
          <p:cNvSpPr txBox="1"/>
          <p:nvPr/>
        </p:nvSpPr>
        <p:spPr>
          <a:xfrm>
            <a:off x="555099" y="1746848"/>
            <a:ext cx="5596404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n=0;n&lt;</a:t>
            </a:r>
            <a:r>
              <a:rPr lang="en-US" sz="1400" dirty="0" err="1" smtClean="0">
                <a:latin typeface="Ubuntu Mono" panose="020B0509030602030204" pitchFamily="49" charset="0"/>
              </a:rPr>
              <a:t>N;n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</a:p>
          <a:p>
            <a:r>
              <a:rPr lang="en-US" sz="1400" dirty="0">
                <a:latin typeface="Ubuntu Mono" panose="020B0509030602030204" pitchFamily="49" charset="0"/>
              </a:rPr>
              <a:t> </a:t>
            </a:r>
            <a:r>
              <a:rPr lang="en-US" sz="1400" dirty="0" smtClean="0">
                <a:latin typeface="Ubuntu Mono" panose="020B0509030602030204" pitchFamily="49" charset="0"/>
              </a:rPr>
              <a:t>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c=0;c&lt;</a:t>
            </a:r>
            <a:r>
              <a:rPr lang="en-US" sz="1400" dirty="0" err="1" smtClean="0">
                <a:latin typeface="Ubuntu Mono" panose="020B0509030602030204" pitchFamily="49" charset="0"/>
              </a:rPr>
              <a:t>C;c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k=0;k&lt;</a:t>
            </a:r>
            <a:r>
              <a:rPr lang="en-US" sz="1400" dirty="0" err="1" smtClean="0">
                <a:latin typeface="Ubuntu Mono" panose="020B0509030602030204" pitchFamily="49" charset="0"/>
              </a:rPr>
              <a:t>K;k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p=0;p&lt;</a:t>
            </a:r>
            <a:r>
              <a:rPr lang="en-US" sz="1400" dirty="0" err="1" smtClean="0">
                <a:latin typeface="Ubuntu Mono" panose="020B0509030602030204" pitchFamily="49" charset="0"/>
              </a:rPr>
              <a:t>P;p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q=0;q&lt;</a:t>
            </a:r>
            <a:r>
              <a:rPr lang="en-US" sz="1400" dirty="0" err="1" smtClean="0">
                <a:latin typeface="Ubuntu Mono" panose="020B0509030602030204" pitchFamily="49" charset="0"/>
              </a:rPr>
              <a:t>Q;q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r=0;r&lt;</a:t>
            </a:r>
            <a:r>
              <a:rPr lang="en-US" sz="1400" dirty="0" err="1" smtClean="0">
                <a:latin typeface="Ubuntu Mono" panose="020B0509030602030204" pitchFamily="49" charset="0"/>
              </a:rPr>
              <a:t>R;r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s=0;s&lt;S;s++)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	</a:t>
            </a:r>
            <a:r>
              <a:rPr lang="en-US" sz="1400" dirty="0">
                <a:latin typeface="Ubuntu Mono" panose="020B0509030602030204" pitchFamily="49" charset="0"/>
              </a:rPr>
              <a:t> </a:t>
            </a:r>
            <a:r>
              <a:rPr lang="en-US" sz="1400" dirty="0" smtClean="0">
                <a:latin typeface="Ubuntu Mono" panose="020B0509030602030204" pitchFamily="49" charset="0"/>
              </a:rPr>
              <a:t> C[n][p][q][k] += A[n][</a:t>
            </a:r>
            <a:r>
              <a:rPr lang="en-US" sz="1400" dirty="0" err="1" smtClean="0">
                <a:latin typeface="Ubuntu Mono" panose="020B0509030602030204" pitchFamily="49" charset="0"/>
              </a:rPr>
              <a:t>p+r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 err="1">
                <a:latin typeface="Ubuntu Mono" panose="020B0509030602030204" pitchFamily="49" charset="0"/>
              </a:rPr>
              <a:t>q</a:t>
            </a:r>
            <a:r>
              <a:rPr lang="en-US" sz="1400" dirty="0" err="1" smtClean="0">
                <a:latin typeface="Ubuntu Mono" panose="020B0509030602030204" pitchFamily="49" charset="0"/>
              </a:rPr>
              <a:t>+s</a:t>
            </a:r>
            <a:r>
              <a:rPr lang="en-US" sz="1400" dirty="0" smtClean="0">
                <a:latin typeface="Ubuntu Mono" panose="020B0509030602030204" pitchFamily="49" charset="0"/>
              </a:rPr>
              <a:t>][c]*B[r][</a:t>
            </a:r>
            <a:r>
              <a:rPr lang="en-US" sz="1400" dirty="0">
                <a:latin typeface="Ubuntu Mono" panose="020B0509030602030204" pitchFamily="49" charset="0"/>
              </a:rPr>
              <a:t>s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>
                <a:latin typeface="Ubuntu Mono" panose="020B0509030602030204" pitchFamily="49" charset="0"/>
              </a:rPr>
              <a:t>c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>
                <a:latin typeface="Ubuntu Mono" panose="020B0509030602030204" pitchFamily="49" charset="0"/>
              </a:rPr>
              <a:t>k</a:t>
            </a:r>
            <a:r>
              <a:rPr lang="en-US" sz="1400" dirty="0" smtClean="0">
                <a:latin typeface="Ubuntu Mono" panose="020B0509030602030204" pitchFamily="49" charset="0"/>
              </a:rPr>
              <a:t>]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24" name="Rounded Rectangle 23" descr=" 10"/>
          <p:cNvSpPr/>
          <p:nvPr/>
        </p:nvSpPr>
        <p:spPr>
          <a:xfrm>
            <a:off x="947003" y="2237530"/>
            <a:ext cx="2280291" cy="176410"/>
          </a:xfrm>
          <a:prstGeom prst="roundRect">
            <a:avLst/>
          </a:prstGeom>
          <a:solidFill>
            <a:srgbClr val="FFF2CC">
              <a:alpha val="25098"/>
            </a:srgb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 descr=" 7"/>
          <p:cNvSpPr txBox="1"/>
          <p:nvPr/>
        </p:nvSpPr>
        <p:spPr>
          <a:xfrm>
            <a:off x="6238823" y="1759007"/>
            <a:ext cx="5596404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n=0;n&lt;</a:t>
            </a:r>
            <a:r>
              <a:rPr lang="en-US" sz="1400" dirty="0" err="1" smtClean="0">
                <a:latin typeface="Ubuntu Mono" panose="020B0509030602030204" pitchFamily="49" charset="0"/>
              </a:rPr>
              <a:t>N;n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</a:t>
            </a:r>
            <a:r>
              <a:rPr lang="en-US" sz="1400" dirty="0">
                <a:latin typeface="Ubuntu Mono" panose="020B0509030602030204" pitchFamily="49" charset="0"/>
              </a:rPr>
              <a:t>c=0;c&lt;</a:t>
            </a:r>
            <a:r>
              <a:rPr lang="en-US" sz="1400" dirty="0" err="1">
                <a:latin typeface="Ubuntu Mono" panose="020B0509030602030204" pitchFamily="49" charset="0"/>
              </a:rPr>
              <a:t>C;c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p=0;p&lt;</a:t>
            </a:r>
            <a:r>
              <a:rPr lang="en-US" sz="1400" dirty="0" err="1" smtClean="0">
                <a:latin typeface="Ubuntu Mono" panose="020B0509030602030204" pitchFamily="49" charset="0"/>
              </a:rPr>
              <a:t>P;p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q=0;q&lt;</a:t>
            </a:r>
            <a:r>
              <a:rPr lang="en-US" sz="1400" dirty="0" err="1" smtClean="0">
                <a:latin typeface="Ubuntu Mono" panose="020B0509030602030204" pitchFamily="49" charset="0"/>
              </a:rPr>
              <a:t>Q;q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r=0;r&lt;</a:t>
            </a:r>
            <a:r>
              <a:rPr lang="en-US" sz="1400" dirty="0" err="1" smtClean="0">
                <a:latin typeface="Ubuntu Mono" panose="020B0509030602030204" pitchFamily="49" charset="0"/>
              </a:rPr>
              <a:t>R;r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s=0;s&lt;S;s++)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	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</a:t>
            </a:r>
            <a:r>
              <a:rPr lang="en-US" sz="1400" dirty="0">
                <a:latin typeface="Ubuntu Mono" panose="020B0509030602030204" pitchFamily="49" charset="0"/>
              </a:rPr>
              <a:t>k=0;k&lt;</a:t>
            </a:r>
            <a:r>
              <a:rPr lang="en-US" sz="1400" dirty="0" err="1">
                <a:latin typeface="Ubuntu Mono" panose="020B0509030602030204" pitchFamily="49" charset="0"/>
              </a:rPr>
              <a:t>K;k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	  C[n][p][q][k] += A[n][</a:t>
            </a:r>
            <a:r>
              <a:rPr lang="en-US" sz="1400" dirty="0" err="1" smtClean="0">
                <a:latin typeface="Ubuntu Mono" panose="020B0509030602030204" pitchFamily="49" charset="0"/>
              </a:rPr>
              <a:t>p+r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 err="1">
                <a:latin typeface="Ubuntu Mono" panose="020B0509030602030204" pitchFamily="49" charset="0"/>
              </a:rPr>
              <a:t>q</a:t>
            </a:r>
            <a:r>
              <a:rPr lang="en-US" sz="1400" dirty="0" err="1" smtClean="0">
                <a:latin typeface="Ubuntu Mono" panose="020B0509030602030204" pitchFamily="49" charset="0"/>
              </a:rPr>
              <a:t>+s</a:t>
            </a:r>
            <a:r>
              <a:rPr lang="en-US" sz="1400" dirty="0" smtClean="0">
                <a:latin typeface="Ubuntu Mono" panose="020B0509030602030204" pitchFamily="49" charset="0"/>
              </a:rPr>
              <a:t>][c]*B[r][</a:t>
            </a:r>
            <a:r>
              <a:rPr lang="en-US" sz="1400" dirty="0">
                <a:latin typeface="Ubuntu Mono" panose="020B0509030602030204" pitchFamily="49" charset="0"/>
              </a:rPr>
              <a:t>s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>
                <a:latin typeface="Ubuntu Mono" panose="020B0509030602030204" pitchFamily="49" charset="0"/>
              </a:rPr>
              <a:t>c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>
                <a:latin typeface="Ubuntu Mono" panose="020B0509030602030204" pitchFamily="49" charset="0"/>
              </a:rPr>
              <a:t>k</a:t>
            </a:r>
            <a:r>
              <a:rPr lang="en-US" sz="1400" dirty="0" smtClean="0">
                <a:latin typeface="Ubuntu Mono" panose="020B0509030602030204" pitchFamily="49" charset="0"/>
              </a:rPr>
              <a:t>]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  <p:sp>
        <p:nvSpPr>
          <p:cNvPr id="5" name="Slide Number Placeholder 4" descr="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9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 descr=" 9"/>
              <p:cNvSpPr txBox="1"/>
              <p:nvPr/>
            </p:nvSpPr>
            <p:spPr>
              <a:xfrm>
                <a:off x="947003" y="6081170"/>
                <a:ext cx="3513911" cy="2778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𝑁𝐻𝑊𝐶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𝑅𝑆𝐶𝐾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𝑁𝑃𝑄𝐾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 descr="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003" y="6081170"/>
                <a:ext cx="3513911" cy="277897"/>
              </a:xfrm>
              <a:prstGeom prst="rect">
                <a:avLst/>
              </a:prstGeom>
              <a:blipFill>
                <a:blip r:embed="rId3"/>
                <a:stretch>
                  <a:fillRect l="-347" t="-6667" b="-88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 descr="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Permutation and Locality</a:t>
            </a:r>
            <a:endParaRPr lang="en-US" dirty="0"/>
          </a:p>
        </p:txBody>
      </p:sp>
      <p:sp>
        <p:nvSpPr>
          <p:cNvPr id="26" name="Rounded Rectangle 25" descr=" 13"/>
          <p:cNvSpPr/>
          <p:nvPr/>
        </p:nvSpPr>
        <p:spPr>
          <a:xfrm>
            <a:off x="7050397" y="3119487"/>
            <a:ext cx="2280291" cy="167386"/>
          </a:xfrm>
          <a:prstGeom prst="roundRect">
            <a:avLst/>
          </a:prstGeom>
          <a:solidFill>
            <a:srgbClr val="FFF2CC">
              <a:alpha val="25098"/>
            </a:srgb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 descr="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116714"/>
              </p:ext>
            </p:extLst>
          </p:nvPr>
        </p:nvGraphicFramePr>
        <p:xfrm>
          <a:off x="975766" y="4658031"/>
          <a:ext cx="4949934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4997">
                  <a:extLst>
                    <a:ext uri="{9D8B030D-6E8A-4147-A177-3AD203B41FA5}">
                      <a16:colId xmlns:a16="http://schemas.microsoft.com/office/drawing/2014/main" val="3792757775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1209704985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88441280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1029703132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1564800140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16467609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3246068745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533882587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1418635891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817699394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482871352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73817893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3057075253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55992216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54005929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87964546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219597260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388732915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522737862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989251045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29350147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3164566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Ubuntu Mono" panose="020B0509030602030204" pitchFamily="49" charset="0"/>
                        </a:rPr>
                        <a:t>…</a:t>
                      </a:r>
                      <a:endParaRPr lang="en-US" sz="1600" dirty="0">
                        <a:solidFill>
                          <a:schemeClr val="tx1"/>
                        </a:solidFill>
                        <a:latin typeface="Ubuntu Mono" panose="020B0509030602030204" pitchFamily="49" charset="0"/>
                      </a:endParaRPr>
                    </a:p>
                  </a:txBody>
                  <a:tcPr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Ubuntu Mono" panose="020B0509030602030204" pitchFamily="49" charset="0"/>
                        </a:rPr>
                        <a:t>…</a:t>
                      </a:r>
                      <a:endParaRPr lang="en-US" sz="1600" dirty="0">
                        <a:solidFill>
                          <a:schemeClr val="tx1"/>
                        </a:solidFill>
                        <a:latin typeface="Ubuntu Mono" panose="020B0509030602030204" pitchFamily="49" charset="0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9174015"/>
                  </a:ext>
                </a:extLst>
              </a:tr>
            </a:tbl>
          </a:graphicData>
        </a:graphic>
      </p:graphicFrame>
      <p:graphicFrame>
        <p:nvGraphicFramePr>
          <p:cNvPr id="27" name="Table 26" descr="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902624"/>
              </p:ext>
            </p:extLst>
          </p:nvPr>
        </p:nvGraphicFramePr>
        <p:xfrm>
          <a:off x="6238823" y="4676555"/>
          <a:ext cx="4955214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5237">
                  <a:extLst>
                    <a:ext uri="{9D8B030D-6E8A-4147-A177-3AD203B41FA5}">
                      <a16:colId xmlns:a16="http://schemas.microsoft.com/office/drawing/2014/main" val="3792757775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1209704985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884412806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1029703132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1564800140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216467609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3246068745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533882587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1418635891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2817699394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482871352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2738178936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3057075253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2559922166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540059296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879645466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2219597260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3887329156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522737862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2989251045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229350147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23164566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Ubuntu Mono" panose="020B0509030602030204" pitchFamily="49" charset="0"/>
                        </a:rPr>
                        <a:t>…</a:t>
                      </a:r>
                      <a:endParaRPr lang="en-US" sz="1600" dirty="0">
                        <a:solidFill>
                          <a:schemeClr val="tx1"/>
                        </a:solidFill>
                        <a:latin typeface="Ubuntu Mono" panose="020B0509030602030204" pitchFamily="49" charset="0"/>
                      </a:endParaRPr>
                    </a:p>
                  </a:txBody>
                  <a:tcPr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Ubuntu Mono" panose="020B0509030602030204" pitchFamily="49" charset="0"/>
                        </a:rPr>
                        <a:t>…</a:t>
                      </a:r>
                      <a:endParaRPr lang="en-US" sz="1600" dirty="0">
                        <a:solidFill>
                          <a:schemeClr val="tx1"/>
                        </a:solidFill>
                        <a:latin typeface="Ubuntu Mono" panose="020B0509030602030204" pitchFamily="49" charset="0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9174015"/>
                  </a:ext>
                </a:extLst>
              </a:tr>
            </a:tbl>
          </a:graphicData>
        </a:graphic>
      </p:graphicFrame>
      <p:sp>
        <p:nvSpPr>
          <p:cNvPr id="28" name="TextBox 27" descr=" 51"/>
          <p:cNvSpPr txBox="1"/>
          <p:nvPr/>
        </p:nvSpPr>
        <p:spPr>
          <a:xfrm>
            <a:off x="6260967" y="4141316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p=0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q=0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29" name="TextBox 28" descr=" 52"/>
          <p:cNvSpPr txBox="1"/>
          <p:nvPr/>
        </p:nvSpPr>
        <p:spPr>
          <a:xfrm>
            <a:off x="7176958" y="4112757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p=0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q=1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30" name="TextBox 29" descr=" 53"/>
          <p:cNvSpPr txBox="1"/>
          <p:nvPr/>
        </p:nvSpPr>
        <p:spPr>
          <a:xfrm>
            <a:off x="8092949" y="4163726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p=0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q=2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31" name="TextBox 30" descr=" 54"/>
          <p:cNvSpPr txBox="1"/>
          <p:nvPr/>
        </p:nvSpPr>
        <p:spPr>
          <a:xfrm>
            <a:off x="8986678" y="4141316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p=1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q=0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32" name="TextBox 31" descr=" 55"/>
          <p:cNvSpPr txBox="1"/>
          <p:nvPr/>
        </p:nvSpPr>
        <p:spPr>
          <a:xfrm>
            <a:off x="9844294" y="4168297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p=1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q=1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33" name="TextBox 32" descr=" 57"/>
          <p:cNvSpPr txBox="1"/>
          <p:nvPr/>
        </p:nvSpPr>
        <p:spPr>
          <a:xfrm>
            <a:off x="10846120" y="4070343"/>
            <a:ext cx="207749" cy="64633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dirty="0" smtClean="0">
                <a:latin typeface="Ubuntu Mono" panose="020B0509030602030204" pitchFamily="49" charset="0"/>
              </a:rPr>
              <a:t>…</a:t>
            </a:r>
          </a:p>
          <a:p>
            <a:r>
              <a:rPr lang="en-US" dirty="0" smtClean="0">
                <a:latin typeface="Ubuntu Mono" panose="020B0509030602030204" pitchFamily="49" charset="0"/>
              </a:rPr>
              <a:t>…</a:t>
            </a:r>
            <a:endParaRPr lang="en-US" dirty="0">
              <a:latin typeface="Ubuntu Mono" panose="020B0509030602030204" pitchFamily="49" charset="0"/>
            </a:endParaRPr>
          </a:p>
        </p:txBody>
      </p:sp>
      <p:sp>
        <p:nvSpPr>
          <p:cNvPr id="34" name="Freeform 33" descr=" 56"/>
          <p:cNvSpPr/>
          <p:nvPr/>
        </p:nvSpPr>
        <p:spPr>
          <a:xfrm>
            <a:off x="6320421" y="5046868"/>
            <a:ext cx="195768" cy="314969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 descr=" 62"/>
          <p:cNvSpPr/>
          <p:nvPr/>
        </p:nvSpPr>
        <p:spPr>
          <a:xfrm>
            <a:off x="6577719" y="5048410"/>
            <a:ext cx="195768" cy="314969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 descr=" 63"/>
          <p:cNvSpPr/>
          <p:nvPr/>
        </p:nvSpPr>
        <p:spPr>
          <a:xfrm>
            <a:off x="6821343" y="5035354"/>
            <a:ext cx="195768" cy="314969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 descr=" 64"/>
          <p:cNvSpPr/>
          <p:nvPr/>
        </p:nvSpPr>
        <p:spPr>
          <a:xfrm>
            <a:off x="7056135" y="5046868"/>
            <a:ext cx="195768" cy="314969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 descr=" 79"/>
          <p:cNvSpPr txBox="1"/>
          <p:nvPr/>
        </p:nvSpPr>
        <p:spPr>
          <a:xfrm>
            <a:off x="44435" y="3753133"/>
            <a:ext cx="892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Tensor C</a:t>
            </a:r>
            <a:endParaRPr lang="en-US" sz="1600" dirty="0"/>
          </a:p>
        </p:txBody>
      </p:sp>
      <p:sp>
        <p:nvSpPr>
          <p:cNvPr id="10" name="TextBox 9" descr=" 14"/>
          <p:cNvSpPr txBox="1"/>
          <p:nvPr/>
        </p:nvSpPr>
        <p:spPr>
          <a:xfrm>
            <a:off x="947003" y="4157530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p=0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q=0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1" name="TextBox 10" descr=" 16"/>
          <p:cNvSpPr txBox="1"/>
          <p:nvPr/>
        </p:nvSpPr>
        <p:spPr>
          <a:xfrm>
            <a:off x="1911432" y="4122285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p=0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q=1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3" name="TextBox 12" descr=" 17"/>
          <p:cNvSpPr txBox="1"/>
          <p:nvPr/>
        </p:nvSpPr>
        <p:spPr>
          <a:xfrm>
            <a:off x="2790369" y="4136081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p=0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q=2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4" name="TextBox 13" descr=" 36"/>
          <p:cNvSpPr txBox="1"/>
          <p:nvPr/>
        </p:nvSpPr>
        <p:spPr>
          <a:xfrm>
            <a:off x="3687467" y="4131899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p=1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q=0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5" name="TextBox 14" descr=" 38"/>
          <p:cNvSpPr txBox="1"/>
          <p:nvPr/>
        </p:nvSpPr>
        <p:spPr>
          <a:xfrm>
            <a:off x="4572694" y="4146171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p=1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q=1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6" name="TextBox 15" descr=" 44"/>
          <p:cNvSpPr txBox="1"/>
          <p:nvPr/>
        </p:nvSpPr>
        <p:spPr>
          <a:xfrm>
            <a:off x="5605519" y="4073797"/>
            <a:ext cx="207749" cy="64633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dirty="0" smtClean="0">
                <a:latin typeface="Ubuntu Mono" panose="020B0509030602030204" pitchFamily="49" charset="0"/>
              </a:rPr>
              <a:t>…</a:t>
            </a:r>
          </a:p>
          <a:p>
            <a:r>
              <a:rPr lang="en-US" dirty="0" smtClean="0">
                <a:latin typeface="Ubuntu Mono" panose="020B0509030602030204" pitchFamily="49" charset="0"/>
              </a:rPr>
              <a:t>…</a:t>
            </a:r>
            <a:endParaRPr lang="en-US" dirty="0">
              <a:latin typeface="Ubuntu Mono" panose="020B0509030602030204" pitchFamily="49" charset="0"/>
            </a:endParaRPr>
          </a:p>
        </p:txBody>
      </p:sp>
      <p:sp>
        <p:nvSpPr>
          <p:cNvPr id="18" name="Freeform 17" descr=" 43"/>
          <p:cNvSpPr/>
          <p:nvPr/>
        </p:nvSpPr>
        <p:spPr>
          <a:xfrm>
            <a:off x="1083093" y="5046768"/>
            <a:ext cx="828339" cy="381247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 descr=" 45"/>
          <p:cNvSpPr/>
          <p:nvPr/>
        </p:nvSpPr>
        <p:spPr>
          <a:xfrm>
            <a:off x="1976807" y="5058653"/>
            <a:ext cx="878772" cy="389227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 descr=" 46"/>
          <p:cNvSpPr/>
          <p:nvPr/>
        </p:nvSpPr>
        <p:spPr>
          <a:xfrm>
            <a:off x="2939132" y="5066633"/>
            <a:ext cx="828339" cy="381247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 descr=" 47"/>
          <p:cNvSpPr/>
          <p:nvPr/>
        </p:nvSpPr>
        <p:spPr>
          <a:xfrm>
            <a:off x="3825384" y="5071563"/>
            <a:ext cx="828339" cy="381247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 descr=" 48"/>
          <p:cNvSpPr/>
          <p:nvPr/>
        </p:nvSpPr>
        <p:spPr>
          <a:xfrm>
            <a:off x="4763986" y="5077868"/>
            <a:ext cx="828339" cy="381247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 descr=" 83"/>
          <p:cNvSpPr/>
          <p:nvPr/>
        </p:nvSpPr>
        <p:spPr>
          <a:xfrm>
            <a:off x="1310420" y="3997699"/>
            <a:ext cx="3022899" cy="647806"/>
          </a:xfrm>
          <a:custGeom>
            <a:avLst/>
            <a:gdLst>
              <a:gd name="connsiteX0" fmla="*/ 3022899 w 3022899"/>
              <a:gd name="connsiteY0" fmla="*/ 2347 h 647806"/>
              <a:gd name="connsiteX1" fmla="*/ 774550 w 3022899"/>
              <a:gd name="connsiteY1" fmla="*/ 99166 h 647806"/>
              <a:gd name="connsiteX2" fmla="*/ 0 w 3022899"/>
              <a:gd name="connsiteY2" fmla="*/ 647806 h 647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22899" h="647806">
                <a:moveTo>
                  <a:pt x="3022899" y="2347"/>
                </a:moveTo>
                <a:cubicBezTo>
                  <a:pt x="2150632" y="-3032"/>
                  <a:pt x="1278366" y="-8411"/>
                  <a:pt x="774550" y="99166"/>
                </a:cubicBezTo>
                <a:cubicBezTo>
                  <a:pt x="270733" y="206743"/>
                  <a:pt x="135366" y="427274"/>
                  <a:pt x="0" y="647806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 descr=" 87"/>
          <p:cNvGrpSpPr/>
          <p:nvPr/>
        </p:nvGrpSpPr>
        <p:grpSpPr>
          <a:xfrm>
            <a:off x="7270419" y="5054334"/>
            <a:ext cx="957540" cy="328025"/>
            <a:chOff x="6409368" y="4639514"/>
            <a:chExt cx="957540" cy="328025"/>
          </a:xfrm>
        </p:grpSpPr>
        <p:sp>
          <p:nvSpPr>
            <p:cNvPr id="39" name="Freeform 38"/>
            <p:cNvSpPr/>
            <p:nvPr/>
          </p:nvSpPr>
          <p:spPr>
            <a:xfrm>
              <a:off x="6409368" y="4651028"/>
              <a:ext cx="201245" cy="314969"/>
            </a:xfrm>
            <a:custGeom>
              <a:avLst/>
              <a:gdLst>
                <a:gd name="connsiteX0" fmla="*/ 0 w 892885"/>
                <a:gd name="connsiteY0" fmla="*/ 10758 h 750392"/>
                <a:gd name="connsiteX1" fmla="*/ 355003 w 892885"/>
                <a:gd name="connsiteY1" fmla="*/ 656216 h 750392"/>
                <a:gd name="connsiteX2" fmla="*/ 623944 w 892885"/>
                <a:gd name="connsiteY2" fmla="*/ 677732 h 750392"/>
                <a:gd name="connsiteX3" fmla="*/ 892885 w 892885"/>
                <a:gd name="connsiteY3" fmla="*/ 0 h 750392"/>
                <a:gd name="connsiteX4" fmla="*/ 892885 w 892885"/>
                <a:gd name="connsiteY4" fmla="*/ 0 h 75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885" h="750392">
                  <a:moveTo>
                    <a:pt x="0" y="10758"/>
                  </a:moveTo>
                  <a:cubicBezTo>
                    <a:pt x="125506" y="277906"/>
                    <a:pt x="251012" y="545054"/>
                    <a:pt x="355003" y="656216"/>
                  </a:cubicBezTo>
                  <a:cubicBezTo>
                    <a:pt x="458994" y="767378"/>
                    <a:pt x="534297" y="787101"/>
                    <a:pt x="623944" y="677732"/>
                  </a:cubicBezTo>
                  <a:cubicBezTo>
                    <a:pt x="713591" y="568363"/>
                    <a:pt x="892885" y="0"/>
                    <a:pt x="892885" y="0"/>
                  </a:cubicBezTo>
                  <a:lnTo>
                    <a:pt x="892885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6673864" y="4652570"/>
              <a:ext cx="201245" cy="314969"/>
            </a:xfrm>
            <a:custGeom>
              <a:avLst/>
              <a:gdLst>
                <a:gd name="connsiteX0" fmla="*/ 0 w 892885"/>
                <a:gd name="connsiteY0" fmla="*/ 10758 h 750392"/>
                <a:gd name="connsiteX1" fmla="*/ 355003 w 892885"/>
                <a:gd name="connsiteY1" fmla="*/ 656216 h 750392"/>
                <a:gd name="connsiteX2" fmla="*/ 623944 w 892885"/>
                <a:gd name="connsiteY2" fmla="*/ 677732 h 750392"/>
                <a:gd name="connsiteX3" fmla="*/ 892885 w 892885"/>
                <a:gd name="connsiteY3" fmla="*/ 0 h 750392"/>
                <a:gd name="connsiteX4" fmla="*/ 892885 w 892885"/>
                <a:gd name="connsiteY4" fmla="*/ 0 h 75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885" h="750392">
                  <a:moveTo>
                    <a:pt x="0" y="10758"/>
                  </a:moveTo>
                  <a:cubicBezTo>
                    <a:pt x="125506" y="277906"/>
                    <a:pt x="251012" y="545054"/>
                    <a:pt x="355003" y="656216"/>
                  </a:cubicBezTo>
                  <a:cubicBezTo>
                    <a:pt x="458994" y="767378"/>
                    <a:pt x="534297" y="787101"/>
                    <a:pt x="623944" y="677732"/>
                  </a:cubicBezTo>
                  <a:cubicBezTo>
                    <a:pt x="713591" y="568363"/>
                    <a:pt x="892885" y="0"/>
                    <a:pt x="892885" y="0"/>
                  </a:cubicBezTo>
                  <a:lnTo>
                    <a:pt x="892885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6924303" y="4639514"/>
              <a:ext cx="201245" cy="314969"/>
            </a:xfrm>
            <a:custGeom>
              <a:avLst/>
              <a:gdLst>
                <a:gd name="connsiteX0" fmla="*/ 0 w 892885"/>
                <a:gd name="connsiteY0" fmla="*/ 10758 h 750392"/>
                <a:gd name="connsiteX1" fmla="*/ 355003 w 892885"/>
                <a:gd name="connsiteY1" fmla="*/ 656216 h 750392"/>
                <a:gd name="connsiteX2" fmla="*/ 623944 w 892885"/>
                <a:gd name="connsiteY2" fmla="*/ 677732 h 750392"/>
                <a:gd name="connsiteX3" fmla="*/ 892885 w 892885"/>
                <a:gd name="connsiteY3" fmla="*/ 0 h 750392"/>
                <a:gd name="connsiteX4" fmla="*/ 892885 w 892885"/>
                <a:gd name="connsiteY4" fmla="*/ 0 h 75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885" h="750392">
                  <a:moveTo>
                    <a:pt x="0" y="10758"/>
                  </a:moveTo>
                  <a:cubicBezTo>
                    <a:pt x="125506" y="277906"/>
                    <a:pt x="251012" y="545054"/>
                    <a:pt x="355003" y="656216"/>
                  </a:cubicBezTo>
                  <a:cubicBezTo>
                    <a:pt x="458994" y="767378"/>
                    <a:pt x="534297" y="787101"/>
                    <a:pt x="623944" y="677732"/>
                  </a:cubicBezTo>
                  <a:cubicBezTo>
                    <a:pt x="713591" y="568363"/>
                    <a:pt x="892885" y="0"/>
                    <a:pt x="892885" y="0"/>
                  </a:cubicBezTo>
                  <a:lnTo>
                    <a:pt x="892885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7165663" y="4651028"/>
              <a:ext cx="201245" cy="314969"/>
            </a:xfrm>
            <a:custGeom>
              <a:avLst/>
              <a:gdLst>
                <a:gd name="connsiteX0" fmla="*/ 0 w 892885"/>
                <a:gd name="connsiteY0" fmla="*/ 10758 h 750392"/>
                <a:gd name="connsiteX1" fmla="*/ 355003 w 892885"/>
                <a:gd name="connsiteY1" fmla="*/ 656216 h 750392"/>
                <a:gd name="connsiteX2" fmla="*/ 623944 w 892885"/>
                <a:gd name="connsiteY2" fmla="*/ 677732 h 750392"/>
                <a:gd name="connsiteX3" fmla="*/ 892885 w 892885"/>
                <a:gd name="connsiteY3" fmla="*/ 0 h 750392"/>
                <a:gd name="connsiteX4" fmla="*/ 892885 w 892885"/>
                <a:gd name="connsiteY4" fmla="*/ 0 h 75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885" h="750392">
                  <a:moveTo>
                    <a:pt x="0" y="10758"/>
                  </a:moveTo>
                  <a:cubicBezTo>
                    <a:pt x="125506" y="277906"/>
                    <a:pt x="251012" y="545054"/>
                    <a:pt x="355003" y="656216"/>
                  </a:cubicBezTo>
                  <a:cubicBezTo>
                    <a:pt x="458994" y="767378"/>
                    <a:pt x="534297" y="787101"/>
                    <a:pt x="623944" y="677732"/>
                  </a:cubicBezTo>
                  <a:cubicBezTo>
                    <a:pt x="713591" y="568363"/>
                    <a:pt x="892885" y="0"/>
                    <a:pt x="892885" y="0"/>
                  </a:cubicBezTo>
                  <a:lnTo>
                    <a:pt x="892885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5962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  <p:sp>
        <p:nvSpPr>
          <p:cNvPr id="5" name="Slide Number Placeholder 4" descr="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  <p:sp>
        <p:nvSpPr>
          <p:cNvPr id="88" name="Title 1" descr=" 88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89" name="Content Placeholder 2" descr=" 89"/>
          <p:cNvSpPr>
            <a:spLocks noGrp="1"/>
          </p:cNvSpPr>
          <p:nvPr>
            <p:ph idx="1"/>
          </p:nvPr>
        </p:nvSpPr>
        <p:spPr>
          <a:xfrm>
            <a:off x="838200" y="1825625"/>
            <a:ext cx="5663329" cy="4351338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800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Optimizing compilers can generation code with high resource utilization (high-performance code)</a:t>
            </a:r>
          </a:p>
          <a:p>
            <a:r>
              <a:rPr lang="en-US" sz="1800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Consume unoptimized program implementations expressed in general purpose languages or DSLs.</a:t>
            </a:r>
          </a:p>
          <a:p>
            <a:pPr>
              <a:buClr>
                <a:srgbClr val="000000"/>
              </a:buClr>
              <a:buSzPts val="1800"/>
            </a:pPr>
            <a:r>
              <a:rPr lang="en-US" sz="1800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Code transformations</a:t>
            </a:r>
          </a:p>
          <a:p>
            <a:pPr lvl="1"/>
            <a:r>
              <a:rPr lang="en-US" sz="1600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alter the execution order of statements in a loop nest while preserving data dependences</a:t>
            </a:r>
          </a:p>
          <a:p>
            <a:pPr lvl="1">
              <a:buClr>
                <a:srgbClr val="000000"/>
              </a:buClr>
              <a:buSzPts val="1600"/>
            </a:pPr>
            <a:r>
              <a:rPr lang="en-US" sz="1600" i="1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Transformation Recipe (schedule)</a:t>
            </a:r>
            <a:r>
              <a:rPr lang="en-US" sz="1600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, a sequence of transformations targeted for obtaining a loop nest with specific execution behavior</a:t>
            </a:r>
          </a:p>
          <a:p>
            <a:pPr lvl="1">
              <a:buChar char=" "/>
            </a:pPr>
            <a:r>
              <a:rPr lang="en-US" sz="1600" smtClean="0"/>
              <a:t>                                                       </a:t>
            </a:r>
            <a:br>
              <a:rPr lang="en-US" sz="1600" smtClean="0"/>
            </a:br>
            <a:r>
              <a:rPr lang="en-US" sz="1600" smtClean="0"/>
              <a:t>                                 </a:t>
            </a:r>
            <a:endParaRPr lang="en-US" sz="1600" dirty="0" smtClean="0"/>
          </a:p>
          <a:p>
            <a:pPr lvl="1">
              <a:buChar char=" "/>
            </a:pPr>
            <a:r>
              <a:rPr lang="en-US" sz="1600" i="1" smtClean="0"/>
              <a:t>                                </a:t>
            </a:r>
            <a:r>
              <a:rPr lang="en-US" sz="1600" smtClean="0"/>
              <a:t>                </a:t>
            </a:r>
            <a:br>
              <a:rPr lang="en-US" sz="1600" smtClean="0"/>
            </a:br>
            <a:r>
              <a:rPr lang="en-US" sz="1600" smtClean="0"/>
              <a:t>                                                        </a:t>
            </a:r>
            <a:br>
              <a:rPr lang="en-US" sz="1600" smtClean="0"/>
            </a:br>
            <a:r>
              <a:rPr lang="en-US" sz="1600" smtClean="0"/>
              <a:t>                           </a:t>
            </a:r>
            <a:endParaRPr lang="en-US" sz="1600" dirty="0" smtClean="0"/>
          </a:p>
          <a:p>
            <a:pPr>
              <a:buChar char=" "/>
            </a:pPr>
            <a:r>
              <a:rPr lang="en-US" sz="1800" smtClean="0"/>
              <a:t>                                                       </a:t>
            </a:r>
            <a:br>
              <a:rPr lang="en-US" sz="1800" smtClean="0"/>
            </a:br>
            <a:r>
              <a:rPr lang="en-US" sz="1800" smtClean="0"/>
              <a:t>                       </a:t>
            </a:r>
            <a:endParaRPr lang="en-US" sz="1800" dirty="0"/>
          </a:p>
          <a:p>
            <a:pPr>
              <a:buChar char=" "/>
            </a:pPr>
            <a:r>
              <a:rPr lang="en-US" sz="1800" smtClean="0"/>
              <a:t>                                                 </a:t>
            </a:r>
            <a:br>
              <a:rPr lang="en-US" sz="1800" smtClean="0"/>
            </a:br>
            <a:r>
              <a:rPr lang="en-US" sz="1800" smtClean="0"/>
              <a:t>                                                         </a:t>
            </a:r>
            <a:br>
              <a:rPr lang="en-US" sz="1800" smtClean="0"/>
            </a:br>
            <a:r>
              <a:rPr lang="en-US" sz="1800" smtClean="0"/>
              <a:t>                                      </a:t>
            </a:r>
            <a:endParaRPr lang="en-US" sz="1800" dirty="0"/>
          </a:p>
          <a:p>
            <a:pPr marL="0" indent="0" algn="just">
              <a:buNone/>
            </a:pP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6" name="TextBox 5" descr=" 6"/>
          <p:cNvSpPr txBox="1"/>
          <p:nvPr/>
        </p:nvSpPr>
        <p:spPr>
          <a:xfrm>
            <a:off x="8191890" y="2751739"/>
            <a:ext cx="801823" cy="430887"/>
          </a:xfrm>
          <a:prstGeom prst="rect">
            <a:avLst/>
          </a:prstGeom>
          <a:solidFill>
            <a:srgbClr val="FF5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Optimizing</a:t>
            </a:r>
          </a:p>
          <a:p>
            <a:pPr algn="ctr"/>
            <a:r>
              <a:rPr lang="en-US" sz="1100" dirty="0" smtClean="0"/>
              <a:t>compiler</a:t>
            </a:r>
            <a:endParaRPr lang="en-US" sz="1100" dirty="0"/>
          </a:p>
        </p:txBody>
      </p:sp>
      <p:grpSp>
        <p:nvGrpSpPr>
          <p:cNvPr id="7" name="Group 6" descr=" 116"/>
          <p:cNvGrpSpPr/>
          <p:nvPr/>
        </p:nvGrpSpPr>
        <p:grpSpPr>
          <a:xfrm>
            <a:off x="5664683" y="500969"/>
            <a:ext cx="3422925" cy="2250770"/>
            <a:chOff x="5664683" y="500969"/>
            <a:chExt cx="3422925" cy="2250770"/>
          </a:xfrm>
        </p:grpSpPr>
        <p:cxnSp>
          <p:nvCxnSpPr>
            <p:cNvPr id="8" name="Straight Arrow Connector 7"/>
            <p:cNvCxnSpPr>
              <a:stCxn id="12" idx="2"/>
            </p:cNvCxnSpPr>
            <p:nvPr/>
          </p:nvCxnSpPr>
          <p:spPr>
            <a:xfrm flipH="1">
              <a:off x="8592802" y="2579559"/>
              <a:ext cx="119" cy="1721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919"/>
            <a:stretch/>
          </p:blipFill>
          <p:spPr>
            <a:xfrm>
              <a:off x="5664683" y="500969"/>
              <a:ext cx="3422925" cy="98579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10" name="Group 9"/>
            <p:cNvGrpSpPr/>
            <p:nvPr/>
          </p:nvGrpSpPr>
          <p:grpSpPr>
            <a:xfrm>
              <a:off x="8132156" y="1619316"/>
              <a:ext cx="869149" cy="960244"/>
              <a:chOff x="2395001" y="1671673"/>
              <a:chExt cx="1299093" cy="1450092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2562331" y="2052766"/>
                <a:ext cx="1042724" cy="106899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latin typeface="Ubuntu Mono" panose="020B0509030602030204" pitchFamily="49" charset="0"/>
                  </a:rPr>
                  <a:t>for(…)</a:t>
                </a:r>
              </a:p>
              <a:p>
                <a:r>
                  <a:rPr lang="en-US" sz="1000" dirty="0">
                    <a:latin typeface="Ubuntu Mono" panose="020B0509030602030204" pitchFamily="49" charset="0"/>
                  </a:rPr>
                  <a:t> </a:t>
                </a:r>
                <a:r>
                  <a:rPr lang="en-US" sz="1000" dirty="0" smtClean="0">
                    <a:latin typeface="Ubuntu Mono" panose="020B0509030602030204" pitchFamily="49" charset="0"/>
                  </a:rPr>
                  <a:t> for(…)</a:t>
                </a:r>
              </a:p>
              <a:p>
                <a:r>
                  <a:rPr lang="en-US" sz="1000" dirty="0">
                    <a:latin typeface="Ubuntu Mono" panose="020B0509030602030204" pitchFamily="49" charset="0"/>
                  </a:rPr>
                  <a:t> </a:t>
                </a:r>
                <a:r>
                  <a:rPr lang="en-US" sz="1000" dirty="0" smtClean="0">
                    <a:latin typeface="Ubuntu Mono" panose="020B0509030602030204" pitchFamily="49" charset="0"/>
                  </a:rPr>
                  <a:t>  C=A+B</a:t>
                </a:r>
              </a:p>
              <a:p>
                <a:r>
                  <a:rPr lang="en-US" sz="1000" dirty="0" smtClean="0">
                    <a:latin typeface="Ubuntu Mono" panose="020B0509030602030204" pitchFamily="49" charset="0"/>
                  </a:rPr>
                  <a:t>    …</a:t>
                </a:r>
                <a:endParaRPr lang="en-US" sz="1000" dirty="0">
                  <a:latin typeface="Ubuntu Mono" panose="020B0509030602030204" pitchFamily="49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395001" y="1671673"/>
                <a:ext cx="1299093" cy="371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C</a:t>
                </a:r>
                <a:r>
                  <a:rPr lang="en-US" sz="1000" dirty="0" smtClean="0"/>
                  <a:t>omputation</a:t>
                </a:r>
                <a:endParaRPr lang="en-US" dirty="0"/>
              </a:p>
            </p:txBody>
          </p:sp>
        </p:grpSp>
        <p:cxnSp>
          <p:nvCxnSpPr>
            <p:cNvPr id="11" name="Elbow Connector 10"/>
            <p:cNvCxnSpPr>
              <a:stCxn id="12" idx="1"/>
              <a:endCxn id="9" idx="2"/>
            </p:cNvCxnSpPr>
            <p:nvPr/>
          </p:nvCxnSpPr>
          <p:spPr>
            <a:xfrm rot="10800000">
              <a:off x="7376147" y="1486762"/>
              <a:ext cx="867961" cy="738854"/>
            </a:xfrm>
            <a:prstGeom prst="bentConnector2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 descr=" 117"/>
          <p:cNvGrpSpPr/>
          <p:nvPr/>
        </p:nvGrpSpPr>
        <p:grpSpPr>
          <a:xfrm>
            <a:off x="6438267" y="3182626"/>
            <a:ext cx="3029092" cy="2847980"/>
            <a:chOff x="6484810" y="3068216"/>
            <a:chExt cx="3029092" cy="2847980"/>
          </a:xfrm>
        </p:grpSpPr>
        <p:grpSp>
          <p:nvGrpSpPr>
            <p:cNvPr id="15" name="Group 14"/>
            <p:cNvGrpSpPr/>
            <p:nvPr/>
          </p:nvGrpSpPr>
          <p:grpSpPr>
            <a:xfrm>
              <a:off x="6484810" y="4813008"/>
              <a:ext cx="3029092" cy="1103188"/>
              <a:chOff x="5493739" y="3929102"/>
              <a:chExt cx="2908185" cy="1008477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493739" y="3929102"/>
                <a:ext cx="2908185" cy="100847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22" name="Rectangle 21"/>
              <p:cNvSpPr/>
              <p:nvPr/>
            </p:nvSpPr>
            <p:spPr>
              <a:xfrm>
                <a:off x="5952997" y="4557912"/>
                <a:ext cx="76958" cy="724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500" dirty="0" smtClean="0">
                    <a:solidFill>
                      <a:schemeClr val="tx1"/>
                    </a:solidFill>
                  </a:rPr>
                  <a:t>13</a:t>
                </a:r>
                <a:endParaRPr lang="en-US" sz="5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952997" y="4636035"/>
                <a:ext cx="72289" cy="620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500" dirty="0" smtClean="0">
                    <a:solidFill>
                      <a:schemeClr val="tx1"/>
                    </a:solidFill>
                  </a:rPr>
                  <a:t>4</a:t>
                </a:r>
                <a:endParaRPr lang="en-US" sz="5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6" name="Straight Arrow Connector 15"/>
            <p:cNvCxnSpPr>
              <a:stCxn id="19" idx="0"/>
            </p:cNvCxnSpPr>
            <p:nvPr/>
          </p:nvCxnSpPr>
          <p:spPr>
            <a:xfrm flipV="1">
              <a:off x="8639345" y="3068216"/>
              <a:ext cx="0" cy="31925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7830528" y="3387468"/>
              <a:ext cx="1617633" cy="1252232"/>
              <a:chOff x="1421303" y="2653127"/>
              <a:chExt cx="2417832" cy="1891033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421303" y="2653127"/>
                <a:ext cx="2417832" cy="153378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latin typeface="Ubuntu Mono" panose="020B0509030602030204" pitchFamily="49" charset="0"/>
                  </a:rPr>
                  <a:t>interchange</a:t>
                </a:r>
              </a:p>
              <a:p>
                <a:r>
                  <a:rPr lang="en-US" sz="1000" dirty="0" smtClean="0">
                    <a:latin typeface="Ubuntu Mono" panose="020B0509030602030204" pitchFamily="49" charset="0"/>
                  </a:rPr>
                  <a:t>tile</a:t>
                </a:r>
              </a:p>
              <a:p>
                <a:r>
                  <a:rPr lang="en-US" sz="1000" dirty="0" smtClean="0">
                    <a:latin typeface="Ubuntu Mono" panose="020B0509030602030204" pitchFamily="49" charset="0"/>
                  </a:rPr>
                  <a:t>unroll/unroll-and-jam</a:t>
                </a:r>
              </a:p>
              <a:p>
                <a:r>
                  <a:rPr lang="en-US" sz="1000" dirty="0" smtClean="0">
                    <a:latin typeface="Ubuntu Mono" panose="020B0509030602030204" pitchFamily="49" charset="0"/>
                  </a:rPr>
                  <a:t>vectorize</a:t>
                </a:r>
              </a:p>
              <a:p>
                <a:r>
                  <a:rPr lang="en-US" sz="1000" dirty="0" smtClean="0">
                    <a:latin typeface="Ubuntu Mono" panose="020B0509030602030204" pitchFamily="49" charset="0"/>
                  </a:rPr>
                  <a:t>parallelize</a:t>
                </a:r>
              </a:p>
              <a:p>
                <a:r>
                  <a:rPr lang="en-US" sz="1000" dirty="0" smtClean="0">
                    <a:latin typeface="Ubuntu Mono" panose="020B0509030602030204" pitchFamily="49" charset="0"/>
                  </a:rPr>
                  <a:t>fusion</a:t>
                </a:r>
                <a:endParaRPr lang="en-US" sz="1000" dirty="0">
                  <a:latin typeface="Ubuntu Mono" panose="020B0509030602030204" pitchFamily="49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954495" y="4172334"/>
                <a:ext cx="1555461" cy="3718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T</a:t>
                </a:r>
                <a:r>
                  <a:rPr lang="en-US" sz="1000" dirty="0" smtClean="0"/>
                  <a:t>ransformations</a:t>
                </a:r>
                <a:endParaRPr lang="en-US" dirty="0"/>
              </a:p>
            </p:txBody>
          </p:sp>
        </p:grpSp>
        <p:cxnSp>
          <p:nvCxnSpPr>
            <p:cNvPr id="18" name="Elbow Connector 17"/>
            <p:cNvCxnSpPr>
              <a:stCxn id="19" idx="1"/>
              <a:endCxn id="21" idx="0"/>
            </p:cNvCxnSpPr>
            <p:nvPr/>
          </p:nvCxnSpPr>
          <p:spPr>
            <a:xfrm rot="10800000" flipH="1" flipV="1">
              <a:off x="7830527" y="3895299"/>
              <a:ext cx="168829" cy="917707"/>
            </a:xfrm>
            <a:prstGeom prst="bentConnector4">
              <a:avLst>
                <a:gd name="adj1" fmla="val -135403"/>
                <a:gd name="adj2" fmla="val 77668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7303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38"/>
    </mc:Choice>
    <mc:Fallback>
      <p:transition spd="slow" advTm="4538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 descr=" 6"/>
          <p:cNvSpPr txBox="1"/>
          <p:nvPr/>
        </p:nvSpPr>
        <p:spPr>
          <a:xfrm>
            <a:off x="555099" y="1746848"/>
            <a:ext cx="5596404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n=0;n&lt;</a:t>
            </a:r>
            <a:r>
              <a:rPr lang="en-US" sz="1400" dirty="0" err="1" smtClean="0">
                <a:latin typeface="Ubuntu Mono" panose="020B0509030602030204" pitchFamily="49" charset="0"/>
              </a:rPr>
              <a:t>N;n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</a:p>
          <a:p>
            <a:r>
              <a:rPr lang="en-US" sz="1400" dirty="0">
                <a:latin typeface="Ubuntu Mono" panose="020B0509030602030204" pitchFamily="49" charset="0"/>
              </a:rPr>
              <a:t> </a:t>
            </a:r>
            <a:r>
              <a:rPr lang="en-US" sz="1400" dirty="0" smtClean="0">
                <a:latin typeface="Ubuntu Mono" panose="020B0509030602030204" pitchFamily="49" charset="0"/>
              </a:rPr>
              <a:t>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c=0;c&lt;</a:t>
            </a:r>
            <a:r>
              <a:rPr lang="en-US" sz="1400" dirty="0" err="1" smtClean="0">
                <a:latin typeface="Ubuntu Mono" panose="020B0509030602030204" pitchFamily="49" charset="0"/>
              </a:rPr>
              <a:t>C;c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k=0;k&lt;</a:t>
            </a:r>
            <a:r>
              <a:rPr lang="en-US" sz="1400" dirty="0" err="1" smtClean="0">
                <a:latin typeface="Ubuntu Mono" panose="020B0509030602030204" pitchFamily="49" charset="0"/>
              </a:rPr>
              <a:t>K;k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p=0;p&lt;</a:t>
            </a:r>
            <a:r>
              <a:rPr lang="en-US" sz="1400" dirty="0" err="1" smtClean="0">
                <a:latin typeface="Ubuntu Mono" panose="020B0509030602030204" pitchFamily="49" charset="0"/>
              </a:rPr>
              <a:t>P;p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q=0;q&lt;</a:t>
            </a:r>
            <a:r>
              <a:rPr lang="en-US" sz="1400" dirty="0" err="1" smtClean="0">
                <a:latin typeface="Ubuntu Mono" panose="020B0509030602030204" pitchFamily="49" charset="0"/>
              </a:rPr>
              <a:t>Q;q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r=0;r&lt;</a:t>
            </a:r>
            <a:r>
              <a:rPr lang="en-US" sz="1400" dirty="0" err="1" smtClean="0">
                <a:latin typeface="Ubuntu Mono" panose="020B0509030602030204" pitchFamily="49" charset="0"/>
              </a:rPr>
              <a:t>R;r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s=0;s&lt;S;s++)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	</a:t>
            </a:r>
            <a:r>
              <a:rPr lang="en-US" sz="1400" dirty="0">
                <a:latin typeface="Ubuntu Mono" panose="020B0509030602030204" pitchFamily="49" charset="0"/>
              </a:rPr>
              <a:t> </a:t>
            </a:r>
            <a:r>
              <a:rPr lang="en-US" sz="1400" dirty="0" smtClean="0">
                <a:latin typeface="Ubuntu Mono" panose="020B0509030602030204" pitchFamily="49" charset="0"/>
              </a:rPr>
              <a:t> C[n][p][q][k] += A[n][</a:t>
            </a:r>
            <a:r>
              <a:rPr lang="en-US" sz="1400" dirty="0" err="1" smtClean="0">
                <a:latin typeface="Ubuntu Mono" panose="020B0509030602030204" pitchFamily="49" charset="0"/>
              </a:rPr>
              <a:t>p+r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 err="1">
                <a:latin typeface="Ubuntu Mono" panose="020B0509030602030204" pitchFamily="49" charset="0"/>
              </a:rPr>
              <a:t>q</a:t>
            </a:r>
            <a:r>
              <a:rPr lang="en-US" sz="1400" dirty="0" err="1" smtClean="0">
                <a:latin typeface="Ubuntu Mono" panose="020B0509030602030204" pitchFamily="49" charset="0"/>
              </a:rPr>
              <a:t>+s</a:t>
            </a:r>
            <a:r>
              <a:rPr lang="en-US" sz="1400" dirty="0" smtClean="0">
                <a:latin typeface="Ubuntu Mono" panose="020B0509030602030204" pitchFamily="49" charset="0"/>
              </a:rPr>
              <a:t>][c]*B[r][</a:t>
            </a:r>
            <a:r>
              <a:rPr lang="en-US" sz="1400" dirty="0">
                <a:latin typeface="Ubuntu Mono" panose="020B0509030602030204" pitchFamily="49" charset="0"/>
              </a:rPr>
              <a:t>s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>
                <a:latin typeface="Ubuntu Mono" panose="020B0509030602030204" pitchFamily="49" charset="0"/>
              </a:rPr>
              <a:t>c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>
                <a:latin typeface="Ubuntu Mono" panose="020B0509030602030204" pitchFamily="49" charset="0"/>
              </a:rPr>
              <a:t>k</a:t>
            </a:r>
            <a:r>
              <a:rPr lang="en-US" sz="1400" dirty="0" smtClean="0">
                <a:latin typeface="Ubuntu Mono" panose="020B0509030602030204" pitchFamily="49" charset="0"/>
              </a:rPr>
              <a:t>]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24" name="Rounded Rectangle 23" descr=" 10"/>
          <p:cNvSpPr/>
          <p:nvPr/>
        </p:nvSpPr>
        <p:spPr>
          <a:xfrm>
            <a:off x="947003" y="2237530"/>
            <a:ext cx="2280291" cy="176410"/>
          </a:xfrm>
          <a:prstGeom prst="roundRect">
            <a:avLst/>
          </a:prstGeom>
          <a:solidFill>
            <a:srgbClr val="FFF2CC">
              <a:alpha val="25098"/>
            </a:srgb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 descr=" 7"/>
          <p:cNvSpPr txBox="1"/>
          <p:nvPr/>
        </p:nvSpPr>
        <p:spPr>
          <a:xfrm>
            <a:off x="6238823" y="1759007"/>
            <a:ext cx="5596404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n=0;n&lt;</a:t>
            </a:r>
            <a:r>
              <a:rPr lang="en-US" sz="1400" dirty="0" err="1" smtClean="0">
                <a:latin typeface="Ubuntu Mono" panose="020B0509030602030204" pitchFamily="49" charset="0"/>
              </a:rPr>
              <a:t>N;n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</a:t>
            </a:r>
            <a:r>
              <a:rPr lang="en-US" sz="1400" dirty="0">
                <a:latin typeface="Ubuntu Mono" panose="020B0509030602030204" pitchFamily="49" charset="0"/>
              </a:rPr>
              <a:t>c=0;c&lt;</a:t>
            </a:r>
            <a:r>
              <a:rPr lang="en-US" sz="1400" dirty="0" err="1">
                <a:latin typeface="Ubuntu Mono" panose="020B0509030602030204" pitchFamily="49" charset="0"/>
              </a:rPr>
              <a:t>C;c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p=0;p&lt;</a:t>
            </a:r>
            <a:r>
              <a:rPr lang="en-US" sz="1400" dirty="0" err="1" smtClean="0">
                <a:latin typeface="Ubuntu Mono" panose="020B0509030602030204" pitchFamily="49" charset="0"/>
              </a:rPr>
              <a:t>P;p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q=0;q&lt;</a:t>
            </a:r>
            <a:r>
              <a:rPr lang="en-US" sz="1400" dirty="0" err="1" smtClean="0">
                <a:latin typeface="Ubuntu Mono" panose="020B0509030602030204" pitchFamily="49" charset="0"/>
              </a:rPr>
              <a:t>Q;q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r=0;r&lt;</a:t>
            </a:r>
            <a:r>
              <a:rPr lang="en-US" sz="1400" dirty="0" err="1" smtClean="0">
                <a:latin typeface="Ubuntu Mono" panose="020B0509030602030204" pitchFamily="49" charset="0"/>
              </a:rPr>
              <a:t>R;r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          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s=0;s&lt;S;s++)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	for(</a:t>
            </a:r>
            <a:r>
              <a:rPr lang="en-US" sz="1400" dirty="0" err="1" smtClean="0">
                <a:latin typeface="Ubuntu Mono" panose="020B0509030602030204" pitchFamily="49" charset="0"/>
              </a:rPr>
              <a:t>int</a:t>
            </a:r>
            <a:r>
              <a:rPr lang="en-US" sz="1400" dirty="0" smtClean="0">
                <a:latin typeface="Ubuntu Mono" panose="020B0509030602030204" pitchFamily="49" charset="0"/>
              </a:rPr>
              <a:t> </a:t>
            </a:r>
            <a:r>
              <a:rPr lang="en-US" sz="1400" dirty="0">
                <a:latin typeface="Ubuntu Mono" panose="020B0509030602030204" pitchFamily="49" charset="0"/>
              </a:rPr>
              <a:t>k=0;k&lt;</a:t>
            </a:r>
            <a:r>
              <a:rPr lang="en-US" sz="1400" dirty="0" err="1">
                <a:latin typeface="Ubuntu Mono" panose="020B0509030602030204" pitchFamily="49" charset="0"/>
              </a:rPr>
              <a:t>K;k</a:t>
            </a:r>
            <a:r>
              <a:rPr lang="en-US" sz="1400" dirty="0" smtClean="0">
                <a:latin typeface="Ubuntu Mono" panose="020B0509030602030204" pitchFamily="49" charset="0"/>
              </a:rPr>
              <a:t>++)</a:t>
            </a:r>
            <a:endParaRPr lang="en-US" sz="1400" dirty="0">
              <a:latin typeface="Ubuntu Mono" panose="020B0509030602030204" pitchFamily="49" charset="0"/>
            </a:endParaRPr>
          </a:p>
          <a:p>
            <a:r>
              <a:rPr lang="en-US" sz="1400" dirty="0" smtClean="0">
                <a:latin typeface="Ubuntu Mono" panose="020B0509030602030204" pitchFamily="49" charset="0"/>
              </a:rPr>
              <a:t>	  C[n][p][q][k] += A[n][</a:t>
            </a:r>
            <a:r>
              <a:rPr lang="en-US" sz="1400" dirty="0" err="1" smtClean="0">
                <a:latin typeface="Ubuntu Mono" panose="020B0509030602030204" pitchFamily="49" charset="0"/>
              </a:rPr>
              <a:t>p+r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 err="1">
                <a:latin typeface="Ubuntu Mono" panose="020B0509030602030204" pitchFamily="49" charset="0"/>
              </a:rPr>
              <a:t>q</a:t>
            </a:r>
            <a:r>
              <a:rPr lang="en-US" sz="1400" dirty="0" err="1" smtClean="0">
                <a:latin typeface="Ubuntu Mono" panose="020B0509030602030204" pitchFamily="49" charset="0"/>
              </a:rPr>
              <a:t>+s</a:t>
            </a:r>
            <a:r>
              <a:rPr lang="en-US" sz="1400" dirty="0" smtClean="0">
                <a:latin typeface="Ubuntu Mono" panose="020B0509030602030204" pitchFamily="49" charset="0"/>
              </a:rPr>
              <a:t>][c]*B[r][</a:t>
            </a:r>
            <a:r>
              <a:rPr lang="en-US" sz="1400" dirty="0">
                <a:latin typeface="Ubuntu Mono" panose="020B0509030602030204" pitchFamily="49" charset="0"/>
              </a:rPr>
              <a:t>s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>
                <a:latin typeface="Ubuntu Mono" panose="020B0509030602030204" pitchFamily="49" charset="0"/>
              </a:rPr>
              <a:t>c</a:t>
            </a:r>
            <a:r>
              <a:rPr lang="en-US" sz="1400" dirty="0" smtClean="0">
                <a:latin typeface="Ubuntu Mono" panose="020B0509030602030204" pitchFamily="49" charset="0"/>
              </a:rPr>
              <a:t>][</a:t>
            </a:r>
            <a:r>
              <a:rPr lang="en-US" sz="1400" dirty="0">
                <a:latin typeface="Ubuntu Mono" panose="020B0509030602030204" pitchFamily="49" charset="0"/>
              </a:rPr>
              <a:t>k</a:t>
            </a:r>
            <a:r>
              <a:rPr lang="en-US" sz="1400" dirty="0" smtClean="0">
                <a:latin typeface="Ubuntu Mono" panose="020B0509030602030204" pitchFamily="49" charset="0"/>
              </a:rPr>
              <a:t>]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  <p:sp>
        <p:nvSpPr>
          <p:cNvPr id="5" name="Slide Number Placeholder 4" descr="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9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 descr=" 9"/>
              <p:cNvSpPr txBox="1"/>
              <p:nvPr/>
            </p:nvSpPr>
            <p:spPr>
              <a:xfrm>
                <a:off x="947003" y="6081170"/>
                <a:ext cx="3513911" cy="2778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𝑁𝐻𝑊𝐶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𝑅𝑆𝐶𝐾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𝑁𝑃𝑄𝐾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 descr="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003" y="6081170"/>
                <a:ext cx="3513911" cy="277897"/>
              </a:xfrm>
              <a:prstGeom prst="rect">
                <a:avLst/>
              </a:prstGeom>
              <a:blipFill>
                <a:blip r:embed="rId3"/>
                <a:stretch>
                  <a:fillRect l="-347" t="-6667" b="-88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 descr="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Permutation and Locality</a:t>
            </a:r>
            <a:endParaRPr lang="en-US" dirty="0"/>
          </a:p>
        </p:txBody>
      </p:sp>
      <p:sp>
        <p:nvSpPr>
          <p:cNvPr id="26" name="Rounded Rectangle 25" descr=" 13"/>
          <p:cNvSpPr/>
          <p:nvPr/>
        </p:nvSpPr>
        <p:spPr>
          <a:xfrm>
            <a:off x="7050397" y="3119487"/>
            <a:ext cx="2280291" cy="167386"/>
          </a:xfrm>
          <a:prstGeom prst="roundRect">
            <a:avLst/>
          </a:prstGeom>
          <a:solidFill>
            <a:srgbClr val="FFF2CC">
              <a:alpha val="25098"/>
            </a:srgb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 descr="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460363"/>
              </p:ext>
            </p:extLst>
          </p:nvPr>
        </p:nvGraphicFramePr>
        <p:xfrm>
          <a:off x="975766" y="4658031"/>
          <a:ext cx="4949934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4997">
                  <a:extLst>
                    <a:ext uri="{9D8B030D-6E8A-4147-A177-3AD203B41FA5}">
                      <a16:colId xmlns:a16="http://schemas.microsoft.com/office/drawing/2014/main" val="3792757775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1209704985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88441280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1029703132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1564800140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16467609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3246068745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533882587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1418635891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817699394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482871352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73817893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3057075253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55992216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54005929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87964546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219597260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3887329156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522737862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989251045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29350147"/>
                    </a:ext>
                  </a:extLst>
                </a:gridCol>
                <a:gridCol w="224997">
                  <a:extLst>
                    <a:ext uri="{9D8B030D-6E8A-4147-A177-3AD203B41FA5}">
                      <a16:colId xmlns:a16="http://schemas.microsoft.com/office/drawing/2014/main" val="23164566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Ubuntu Mono" panose="020B0509030602030204" pitchFamily="49" charset="0"/>
                        </a:rPr>
                        <a:t>…</a:t>
                      </a:r>
                      <a:endParaRPr lang="en-US" sz="1600" dirty="0">
                        <a:solidFill>
                          <a:schemeClr val="tx1"/>
                        </a:solidFill>
                        <a:latin typeface="Ubuntu Mono" panose="020B0509030602030204" pitchFamily="49" charset="0"/>
                      </a:endParaRPr>
                    </a:p>
                  </a:txBody>
                  <a:tcPr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Ubuntu Mono" panose="020B0509030602030204" pitchFamily="49" charset="0"/>
                        </a:rPr>
                        <a:t>…</a:t>
                      </a:r>
                      <a:endParaRPr lang="en-US" sz="1600" dirty="0">
                        <a:solidFill>
                          <a:schemeClr val="tx1"/>
                        </a:solidFill>
                        <a:latin typeface="Ubuntu Mono" panose="020B0509030602030204" pitchFamily="49" charset="0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9174015"/>
                  </a:ext>
                </a:extLst>
              </a:tr>
            </a:tbl>
          </a:graphicData>
        </a:graphic>
      </p:graphicFrame>
      <p:graphicFrame>
        <p:nvGraphicFramePr>
          <p:cNvPr id="27" name="Table 26" descr="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910733"/>
              </p:ext>
            </p:extLst>
          </p:nvPr>
        </p:nvGraphicFramePr>
        <p:xfrm>
          <a:off x="6238823" y="4676555"/>
          <a:ext cx="4955214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5237">
                  <a:extLst>
                    <a:ext uri="{9D8B030D-6E8A-4147-A177-3AD203B41FA5}">
                      <a16:colId xmlns:a16="http://schemas.microsoft.com/office/drawing/2014/main" val="3792757775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1209704985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884412806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1029703132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1564800140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216467609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3246068745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533882587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1418635891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2817699394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482871352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2738178936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3057075253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2559922166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540059296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879645466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2219597260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3887329156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522737862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2989251045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229350147"/>
                    </a:ext>
                  </a:extLst>
                </a:gridCol>
                <a:gridCol w="225237">
                  <a:extLst>
                    <a:ext uri="{9D8B030D-6E8A-4147-A177-3AD203B41FA5}">
                      <a16:colId xmlns:a16="http://schemas.microsoft.com/office/drawing/2014/main" val="23164566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Ubuntu Mono" panose="020B0509030602030204" pitchFamily="49" charset="0"/>
                        </a:rPr>
                        <a:t>…</a:t>
                      </a:r>
                      <a:endParaRPr lang="en-US" sz="1600" dirty="0">
                        <a:solidFill>
                          <a:schemeClr val="tx1"/>
                        </a:solidFill>
                        <a:latin typeface="Ubuntu Mono" panose="020B0509030602030204" pitchFamily="49" charset="0"/>
                      </a:endParaRPr>
                    </a:p>
                  </a:txBody>
                  <a:tcPr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Ubuntu Mono" panose="020B0509030602030204" pitchFamily="49" charset="0"/>
                        </a:rPr>
                        <a:t>…</a:t>
                      </a:r>
                      <a:endParaRPr lang="en-US" sz="1600" dirty="0">
                        <a:solidFill>
                          <a:schemeClr val="tx1"/>
                        </a:solidFill>
                        <a:latin typeface="Ubuntu Mono" panose="020B0509030602030204" pitchFamily="49" charset="0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9174015"/>
                  </a:ext>
                </a:extLst>
              </a:tr>
            </a:tbl>
          </a:graphicData>
        </a:graphic>
      </p:graphicFrame>
      <p:sp>
        <p:nvSpPr>
          <p:cNvPr id="28" name="TextBox 27" descr=" 51"/>
          <p:cNvSpPr txBox="1"/>
          <p:nvPr/>
        </p:nvSpPr>
        <p:spPr>
          <a:xfrm>
            <a:off x="6260967" y="4141316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p=0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q=0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29" name="TextBox 28" descr=" 52"/>
          <p:cNvSpPr txBox="1"/>
          <p:nvPr/>
        </p:nvSpPr>
        <p:spPr>
          <a:xfrm>
            <a:off x="7176958" y="4112757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p=0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q=1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30" name="TextBox 29" descr=" 53"/>
          <p:cNvSpPr txBox="1"/>
          <p:nvPr/>
        </p:nvSpPr>
        <p:spPr>
          <a:xfrm>
            <a:off x="8092949" y="4163726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p=0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q=2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31" name="TextBox 30" descr=" 54"/>
          <p:cNvSpPr txBox="1"/>
          <p:nvPr/>
        </p:nvSpPr>
        <p:spPr>
          <a:xfrm>
            <a:off x="8986678" y="4141316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p=1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q=0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32" name="TextBox 31" descr=" 55"/>
          <p:cNvSpPr txBox="1"/>
          <p:nvPr/>
        </p:nvSpPr>
        <p:spPr>
          <a:xfrm>
            <a:off x="9844294" y="4168297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p=1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q=1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33" name="TextBox 32" descr=" 57"/>
          <p:cNvSpPr txBox="1"/>
          <p:nvPr/>
        </p:nvSpPr>
        <p:spPr>
          <a:xfrm>
            <a:off x="10846120" y="4070343"/>
            <a:ext cx="207749" cy="64633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dirty="0" smtClean="0">
                <a:latin typeface="Ubuntu Mono" panose="020B0509030602030204" pitchFamily="49" charset="0"/>
              </a:rPr>
              <a:t>…</a:t>
            </a:r>
          </a:p>
          <a:p>
            <a:r>
              <a:rPr lang="en-US" dirty="0" smtClean="0">
                <a:latin typeface="Ubuntu Mono" panose="020B0509030602030204" pitchFamily="49" charset="0"/>
              </a:rPr>
              <a:t>…</a:t>
            </a:r>
            <a:endParaRPr lang="en-US" dirty="0">
              <a:latin typeface="Ubuntu Mono" panose="020B0509030602030204" pitchFamily="49" charset="0"/>
            </a:endParaRPr>
          </a:p>
        </p:txBody>
      </p:sp>
      <p:sp>
        <p:nvSpPr>
          <p:cNvPr id="34" name="Freeform 33" descr=" 56"/>
          <p:cNvSpPr/>
          <p:nvPr/>
        </p:nvSpPr>
        <p:spPr>
          <a:xfrm>
            <a:off x="6320421" y="5046868"/>
            <a:ext cx="195768" cy="314969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 descr=" 62"/>
          <p:cNvSpPr/>
          <p:nvPr/>
        </p:nvSpPr>
        <p:spPr>
          <a:xfrm>
            <a:off x="6577719" y="5048410"/>
            <a:ext cx="195768" cy="314969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 descr=" 63"/>
          <p:cNvSpPr/>
          <p:nvPr/>
        </p:nvSpPr>
        <p:spPr>
          <a:xfrm>
            <a:off x="6821343" y="5035354"/>
            <a:ext cx="195768" cy="314969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 descr=" 64"/>
          <p:cNvSpPr/>
          <p:nvPr/>
        </p:nvSpPr>
        <p:spPr>
          <a:xfrm>
            <a:off x="7056135" y="5046868"/>
            <a:ext cx="195768" cy="314969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 descr=" 79"/>
          <p:cNvSpPr txBox="1"/>
          <p:nvPr/>
        </p:nvSpPr>
        <p:spPr>
          <a:xfrm>
            <a:off x="44435" y="3753133"/>
            <a:ext cx="892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Tensor C</a:t>
            </a:r>
            <a:endParaRPr lang="en-US" sz="1600" dirty="0"/>
          </a:p>
        </p:txBody>
      </p:sp>
      <p:sp>
        <p:nvSpPr>
          <p:cNvPr id="10" name="TextBox 9" descr=" 14"/>
          <p:cNvSpPr txBox="1"/>
          <p:nvPr/>
        </p:nvSpPr>
        <p:spPr>
          <a:xfrm>
            <a:off x="947003" y="4157530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p=0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q=0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1" name="TextBox 10" descr=" 16"/>
          <p:cNvSpPr txBox="1"/>
          <p:nvPr/>
        </p:nvSpPr>
        <p:spPr>
          <a:xfrm>
            <a:off x="1911432" y="4122285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p=0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q=1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3" name="TextBox 12" descr=" 17"/>
          <p:cNvSpPr txBox="1"/>
          <p:nvPr/>
        </p:nvSpPr>
        <p:spPr>
          <a:xfrm>
            <a:off x="2790369" y="4136081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p=0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q=2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4" name="TextBox 13" descr=" 36"/>
          <p:cNvSpPr txBox="1"/>
          <p:nvPr/>
        </p:nvSpPr>
        <p:spPr>
          <a:xfrm>
            <a:off x="3687467" y="4131899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p=1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q=0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5" name="TextBox 14" descr=" 38"/>
          <p:cNvSpPr txBox="1"/>
          <p:nvPr/>
        </p:nvSpPr>
        <p:spPr>
          <a:xfrm>
            <a:off x="4572694" y="4146171"/>
            <a:ext cx="361637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400" dirty="0" smtClean="0">
                <a:latin typeface="Ubuntu Mono" panose="020B0509030602030204" pitchFamily="49" charset="0"/>
              </a:rPr>
              <a:t>p=1</a:t>
            </a:r>
          </a:p>
          <a:p>
            <a:r>
              <a:rPr lang="en-US" sz="1400" dirty="0" smtClean="0">
                <a:latin typeface="Ubuntu Mono" panose="020B0509030602030204" pitchFamily="49" charset="0"/>
              </a:rPr>
              <a:t>q=1</a:t>
            </a:r>
            <a:endParaRPr lang="en-US" sz="1400" dirty="0">
              <a:latin typeface="Ubuntu Mono" panose="020B0509030602030204" pitchFamily="49" charset="0"/>
            </a:endParaRPr>
          </a:p>
        </p:txBody>
      </p:sp>
      <p:sp>
        <p:nvSpPr>
          <p:cNvPr id="16" name="TextBox 15" descr=" 44"/>
          <p:cNvSpPr txBox="1"/>
          <p:nvPr/>
        </p:nvSpPr>
        <p:spPr>
          <a:xfrm>
            <a:off x="5605519" y="4073797"/>
            <a:ext cx="207749" cy="64633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dirty="0" smtClean="0">
                <a:latin typeface="Ubuntu Mono" panose="020B0509030602030204" pitchFamily="49" charset="0"/>
              </a:rPr>
              <a:t>…</a:t>
            </a:r>
          </a:p>
          <a:p>
            <a:r>
              <a:rPr lang="en-US" dirty="0" smtClean="0">
                <a:latin typeface="Ubuntu Mono" panose="020B0509030602030204" pitchFamily="49" charset="0"/>
              </a:rPr>
              <a:t>…</a:t>
            </a:r>
            <a:endParaRPr lang="en-US" dirty="0">
              <a:latin typeface="Ubuntu Mono" panose="020B0509030602030204" pitchFamily="49" charset="0"/>
            </a:endParaRPr>
          </a:p>
        </p:txBody>
      </p:sp>
      <p:sp>
        <p:nvSpPr>
          <p:cNvPr id="18" name="Freeform 17" descr=" 43"/>
          <p:cNvSpPr/>
          <p:nvPr/>
        </p:nvSpPr>
        <p:spPr>
          <a:xfrm>
            <a:off x="1083093" y="5046768"/>
            <a:ext cx="828339" cy="381247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 descr=" 45"/>
          <p:cNvSpPr/>
          <p:nvPr/>
        </p:nvSpPr>
        <p:spPr>
          <a:xfrm>
            <a:off x="1976807" y="5058653"/>
            <a:ext cx="878772" cy="389227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 descr=" 46"/>
          <p:cNvSpPr/>
          <p:nvPr/>
        </p:nvSpPr>
        <p:spPr>
          <a:xfrm>
            <a:off x="2939132" y="5066633"/>
            <a:ext cx="828339" cy="381247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 descr=" 47"/>
          <p:cNvSpPr/>
          <p:nvPr/>
        </p:nvSpPr>
        <p:spPr>
          <a:xfrm>
            <a:off x="3825384" y="5071563"/>
            <a:ext cx="828339" cy="381247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 descr=" 48"/>
          <p:cNvSpPr/>
          <p:nvPr/>
        </p:nvSpPr>
        <p:spPr>
          <a:xfrm>
            <a:off x="4763986" y="5077868"/>
            <a:ext cx="828339" cy="381247"/>
          </a:xfrm>
          <a:custGeom>
            <a:avLst/>
            <a:gdLst>
              <a:gd name="connsiteX0" fmla="*/ 0 w 892885"/>
              <a:gd name="connsiteY0" fmla="*/ 10758 h 750392"/>
              <a:gd name="connsiteX1" fmla="*/ 355003 w 892885"/>
              <a:gd name="connsiteY1" fmla="*/ 656216 h 750392"/>
              <a:gd name="connsiteX2" fmla="*/ 623944 w 892885"/>
              <a:gd name="connsiteY2" fmla="*/ 677732 h 750392"/>
              <a:gd name="connsiteX3" fmla="*/ 892885 w 892885"/>
              <a:gd name="connsiteY3" fmla="*/ 0 h 750392"/>
              <a:gd name="connsiteX4" fmla="*/ 892885 w 892885"/>
              <a:gd name="connsiteY4" fmla="*/ 0 h 7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85" h="750392">
                <a:moveTo>
                  <a:pt x="0" y="10758"/>
                </a:moveTo>
                <a:cubicBezTo>
                  <a:pt x="125506" y="277906"/>
                  <a:pt x="251012" y="545054"/>
                  <a:pt x="355003" y="656216"/>
                </a:cubicBezTo>
                <a:cubicBezTo>
                  <a:pt x="458994" y="767378"/>
                  <a:pt x="534297" y="787101"/>
                  <a:pt x="623944" y="677732"/>
                </a:cubicBezTo>
                <a:cubicBezTo>
                  <a:pt x="713591" y="568363"/>
                  <a:pt x="892885" y="0"/>
                  <a:pt x="892885" y="0"/>
                </a:cubicBezTo>
                <a:lnTo>
                  <a:pt x="89288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 descr=" 83"/>
          <p:cNvSpPr/>
          <p:nvPr/>
        </p:nvSpPr>
        <p:spPr>
          <a:xfrm>
            <a:off x="1310420" y="3997699"/>
            <a:ext cx="3022899" cy="647806"/>
          </a:xfrm>
          <a:custGeom>
            <a:avLst/>
            <a:gdLst>
              <a:gd name="connsiteX0" fmla="*/ 3022899 w 3022899"/>
              <a:gd name="connsiteY0" fmla="*/ 2347 h 647806"/>
              <a:gd name="connsiteX1" fmla="*/ 774550 w 3022899"/>
              <a:gd name="connsiteY1" fmla="*/ 99166 h 647806"/>
              <a:gd name="connsiteX2" fmla="*/ 0 w 3022899"/>
              <a:gd name="connsiteY2" fmla="*/ 647806 h 647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22899" h="647806">
                <a:moveTo>
                  <a:pt x="3022899" y="2347"/>
                </a:moveTo>
                <a:cubicBezTo>
                  <a:pt x="2150632" y="-3032"/>
                  <a:pt x="1278366" y="-8411"/>
                  <a:pt x="774550" y="99166"/>
                </a:cubicBezTo>
                <a:cubicBezTo>
                  <a:pt x="270733" y="206743"/>
                  <a:pt x="135366" y="427274"/>
                  <a:pt x="0" y="647806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 descr=" 87"/>
          <p:cNvGrpSpPr/>
          <p:nvPr/>
        </p:nvGrpSpPr>
        <p:grpSpPr>
          <a:xfrm>
            <a:off x="7270419" y="5054334"/>
            <a:ext cx="957540" cy="328025"/>
            <a:chOff x="6409368" y="4639514"/>
            <a:chExt cx="957540" cy="328025"/>
          </a:xfrm>
        </p:grpSpPr>
        <p:sp>
          <p:nvSpPr>
            <p:cNvPr id="39" name="Freeform 38"/>
            <p:cNvSpPr/>
            <p:nvPr/>
          </p:nvSpPr>
          <p:spPr>
            <a:xfrm>
              <a:off x="6409368" y="4651028"/>
              <a:ext cx="201245" cy="314969"/>
            </a:xfrm>
            <a:custGeom>
              <a:avLst/>
              <a:gdLst>
                <a:gd name="connsiteX0" fmla="*/ 0 w 892885"/>
                <a:gd name="connsiteY0" fmla="*/ 10758 h 750392"/>
                <a:gd name="connsiteX1" fmla="*/ 355003 w 892885"/>
                <a:gd name="connsiteY1" fmla="*/ 656216 h 750392"/>
                <a:gd name="connsiteX2" fmla="*/ 623944 w 892885"/>
                <a:gd name="connsiteY2" fmla="*/ 677732 h 750392"/>
                <a:gd name="connsiteX3" fmla="*/ 892885 w 892885"/>
                <a:gd name="connsiteY3" fmla="*/ 0 h 750392"/>
                <a:gd name="connsiteX4" fmla="*/ 892885 w 892885"/>
                <a:gd name="connsiteY4" fmla="*/ 0 h 75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885" h="750392">
                  <a:moveTo>
                    <a:pt x="0" y="10758"/>
                  </a:moveTo>
                  <a:cubicBezTo>
                    <a:pt x="125506" y="277906"/>
                    <a:pt x="251012" y="545054"/>
                    <a:pt x="355003" y="656216"/>
                  </a:cubicBezTo>
                  <a:cubicBezTo>
                    <a:pt x="458994" y="767378"/>
                    <a:pt x="534297" y="787101"/>
                    <a:pt x="623944" y="677732"/>
                  </a:cubicBezTo>
                  <a:cubicBezTo>
                    <a:pt x="713591" y="568363"/>
                    <a:pt x="892885" y="0"/>
                    <a:pt x="892885" y="0"/>
                  </a:cubicBezTo>
                  <a:lnTo>
                    <a:pt x="892885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6673864" y="4652570"/>
              <a:ext cx="201245" cy="314969"/>
            </a:xfrm>
            <a:custGeom>
              <a:avLst/>
              <a:gdLst>
                <a:gd name="connsiteX0" fmla="*/ 0 w 892885"/>
                <a:gd name="connsiteY0" fmla="*/ 10758 h 750392"/>
                <a:gd name="connsiteX1" fmla="*/ 355003 w 892885"/>
                <a:gd name="connsiteY1" fmla="*/ 656216 h 750392"/>
                <a:gd name="connsiteX2" fmla="*/ 623944 w 892885"/>
                <a:gd name="connsiteY2" fmla="*/ 677732 h 750392"/>
                <a:gd name="connsiteX3" fmla="*/ 892885 w 892885"/>
                <a:gd name="connsiteY3" fmla="*/ 0 h 750392"/>
                <a:gd name="connsiteX4" fmla="*/ 892885 w 892885"/>
                <a:gd name="connsiteY4" fmla="*/ 0 h 75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885" h="750392">
                  <a:moveTo>
                    <a:pt x="0" y="10758"/>
                  </a:moveTo>
                  <a:cubicBezTo>
                    <a:pt x="125506" y="277906"/>
                    <a:pt x="251012" y="545054"/>
                    <a:pt x="355003" y="656216"/>
                  </a:cubicBezTo>
                  <a:cubicBezTo>
                    <a:pt x="458994" y="767378"/>
                    <a:pt x="534297" y="787101"/>
                    <a:pt x="623944" y="677732"/>
                  </a:cubicBezTo>
                  <a:cubicBezTo>
                    <a:pt x="713591" y="568363"/>
                    <a:pt x="892885" y="0"/>
                    <a:pt x="892885" y="0"/>
                  </a:cubicBezTo>
                  <a:lnTo>
                    <a:pt x="892885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6924303" y="4639514"/>
              <a:ext cx="201245" cy="314969"/>
            </a:xfrm>
            <a:custGeom>
              <a:avLst/>
              <a:gdLst>
                <a:gd name="connsiteX0" fmla="*/ 0 w 892885"/>
                <a:gd name="connsiteY0" fmla="*/ 10758 h 750392"/>
                <a:gd name="connsiteX1" fmla="*/ 355003 w 892885"/>
                <a:gd name="connsiteY1" fmla="*/ 656216 h 750392"/>
                <a:gd name="connsiteX2" fmla="*/ 623944 w 892885"/>
                <a:gd name="connsiteY2" fmla="*/ 677732 h 750392"/>
                <a:gd name="connsiteX3" fmla="*/ 892885 w 892885"/>
                <a:gd name="connsiteY3" fmla="*/ 0 h 750392"/>
                <a:gd name="connsiteX4" fmla="*/ 892885 w 892885"/>
                <a:gd name="connsiteY4" fmla="*/ 0 h 75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885" h="750392">
                  <a:moveTo>
                    <a:pt x="0" y="10758"/>
                  </a:moveTo>
                  <a:cubicBezTo>
                    <a:pt x="125506" y="277906"/>
                    <a:pt x="251012" y="545054"/>
                    <a:pt x="355003" y="656216"/>
                  </a:cubicBezTo>
                  <a:cubicBezTo>
                    <a:pt x="458994" y="767378"/>
                    <a:pt x="534297" y="787101"/>
                    <a:pt x="623944" y="677732"/>
                  </a:cubicBezTo>
                  <a:cubicBezTo>
                    <a:pt x="713591" y="568363"/>
                    <a:pt x="892885" y="0"/>
                    <a:pt x="892885" y="0"/>
                  </a:cubicBezTo>
                  <a:lnTo>
                    <a:pt x="892885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7165663" y="4651028"/>
              <a:ext cx="201245" cy="314969"/>
            </a:xfrm>
            <a:custGeom>
              <a:avLst/>
              <a:gdLst>
                <a:gd name="connsiteX0" fmla="*/ 0 w 892885"/>
                <a:gd name="connsiteY0" fmla="*/ 10758 h 750392"/>
                <a:gd name="connsiteX1" fmla="*/ 355003 w 892885"/>
                <a:gd name="connsiteY1" fmla="*/ 656216 h 750392"/>
                <a:gd name="connsiteX2" fmla="*/ 623944 w 892885"/>
                <a:gd name="connsiteY2" fmla="*/ 677732 h 750392"/>
                <a:gd name="connsiteX3" fmla="*/ 892885 w 892885"/>
                <a:gd name="connsiteY3" fmla="*/ 0 h 750392"/>
                <a:gd name="connsiteX4" fmla="*/ 892885 w 892885"/>
                <a:gd name="connsiteY4" fmla="*/ 0 h 75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885" h="750392">
                  <a:moveTo>
                    <a:pt x="0" y="10758"/>
                  </a:moveTo>
                  <a:cubicBezTo>
                    <a:pt x="125506" y="277906"/>
                    <a:pt x="251012" y="545054"/>
                    <a:pt x="355003" y="656216"/>
                  </a:cubicBezTo>
                  <a:cubicBezTo>
                    <a:pt x="458994" y="767378"/>
                    <a:pt x="534297" y="787101"/>
                    <a:pt x="623944" y="677732"/>
                  </a:cubicBezTo>
                  <a:cubicBezTo>
                    <a:pt x="713591" y="568363"/>
                    <a:pt x="892885" y="0"/>
                    <a:pt x="892885" y="0"/>
                  </a:cubicBezTo>
                  <a:lnTo>
                    <a:pt x="892885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 descr=" 92"/>
          <p:cNvGrpSpPr/>
          <p:nvPr/>
        </p:nvGrpSpPr>
        <p:grpSpPr>
          <a:xfrm>
            <a:off x="8242343" y="5070206"/>
            <a:ext cx="905723" cy="328025"/>
            <a:chOff x="6409368" y="4639514"/>
            <a:chExt cx="957540" cy="328025"/>
          </a:xfrm>
        </p:grpSpPr>
        <p:sp>
          <p:nvSpPr>
            <p:cNvPr id="44" name="Freeform 43"/>
            <p:cNvSpPr/>
            <p:nvPr/>
          </p:nvSpPr>
          <p:spPr>
            <a:xfrm>
              <a:off x="6409368" y="4651028"/>
              <a:ext cx="201245" cy="314969"/>
            </a:xfrm>
            <a:custGeom>
              <a:avLst/>
              <a:gdLst>
                <a:gd name="connsiteX0" fmla="*/ 0 w 892885"/>
                <a:gd name="connsiteY0" fmla="*/ 10758 h 750392"/>
                <a:gd name="connsiteX1" fmla="*/ 355003 w 892885"/>
                <a:gd name="connsiteY1" fmla="*/ 656216 h 750392"/>
                <a:gd name="connsiteX2" fmla="*/ 623944 w 892885"/>
                <a:gd name="connsiteY2" fmla="*/ 677732 h 750392"/>
                <a:gd name="connsiteX3" fmla="*/ 892885 w 892885"/>
                <a:gd name="connsiteY3" fmla="*/ 0 h 750392"/>
                <a:gd name="connsiteX4" fmla="*/ 892885 w 892885"/>
                <a:gd name="connsiteY4" fmla="*/ 0 h 75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885" h="750392">
                  <a:moveTo>
                    <a:pt x="0" y="10758"/>
                  </a:moveTo>
                  <a:cubicBezTo>
                    <a:pt x="125506" y="277906"/>
                    <a:pt x="251012" y="545054"/>
                    <a:pt x="355003" y="656216"/>
                  </a:cubicBezTo>
                  <a:cubicBezTo>
                    <a:pt x="458994" y="767378"/>
                    <a:pt x="534297" y="787101"/>
                    <a:pt x="623944" y="677732"/>
                  </a:cubicBezTo>
                  <a:cubicBezTo>
                    <a:pt x="713591" y="568363"/>
                    <a:pt x="892885" y="0"/>
                    <a:pt x="892885" y="0"/>
                  </a:cubicBezTo>
                  <a:lnTo>
                    <a:pt x="892885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6673864" y="4652570"/>
              <a:ext cx="201245" cy="314969"/>
            </a:xfrm>
            <a:custGeom>
              <a:avLst/>
              <a:gdLst>
                <a:gd name="connsiteX0" fmla="*/ 0 w 892885"/>
                <a:gd name="connsiteY0" fmla="*/ 10758 h 750392"/>
                <a:gd name="connsiteX1" fmla="*/ 355003 w 892885"/>
                <a:gd name="connsiteY1" fmla="*/ 656216 h 750392"/>
                <a:gd name="connsiteX2" fmla="*/ 623944 w 892885"/>
                <a:gd name="connsiteY2" fmla="*/ 677732 h 750392"/>
                <a:gd name="connsiteX3" fmla="*/ 892885 w 892885"/>
                <a:gd name="connsiteY3" fmla="*/ 0 h 750392"/>
                <a:gd name="connsiteX4" fmla="*/ 892885 w 892885"/>
                <a:gd name="connsiteY4" fmla="*/ 0 h 75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885" h="750392">
                  <a:moveTo>
                    <a:pt x="0" y="10758"/>
                  </a:moveTo>
                  <a:cubicBezTo>
                    <a:pt x="125506" y="277906"/>
                    <a:pt x="251012" y="545054"/>
                    <a:pt x="355003" y="656216"/>
                  </a:cubicBezTo>
                  <a:cubicBezTo>
                    <a:pt x="458994" y="767378"/>
                    <a:pt x="534297" y="787101"/>
                    <a:pt x="623944" y="677732"/>
                  </a:cubicBezTo>
                  <a:cubicBezTo>
                    <a:pt x="713591" y="568363"/>
                    <a:pt x="892885" y="0"/>
                    <a:pt x="892885" y="0"/>
                  </a:cubicBezTo>
                  <a:lnTo>
                    <a:pt x="892885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6924303" y="4639514"/>
              <a:ext cx="201245" cy="314969"/>
            </a:xfrm>
            <a:custGeom>
              <a:avLst/>
              <a:gdLst>
                <a:gd name="connsiteX0" fmla="*/ 0 w 892885"/>
                <a:gd name="connsiteY0" fmla="*/ 10758 h 750392"/>
                <a:gd name="connsiteX1" fmla="*/ 355003 w 892885"/>
                <a:gd name="connsiteY1" fmla="*/ 656216 h 750392"/>
                <a:gd name="connsiteX2" fmla="*/ 623944 w 892885"/>
                <a:gd name="connsiteY2" fmla="*/ 677732 h 750392"/>
                <a:gd name="connsiteX3" fmla="*/ 892885 w 892885"/>
                <a:gd name="connsiteY3" fmla="*/ 0 h 750392"/>
                <a:gd name="connsiteX4" fmla="*/ 892885 w 892885"/>
                <a:gd name="connsiteY4" fmla="*/ 0 h 75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885" h="750392">
                  <a:moveTo>
                    <a:pt x="0" y="10758"/>
                  </a:moveTo>
                  <a:cubicBezTo>
                    <a:pt x="125506" y="277906"/>
                    <a:pt x="251012" y="545054"/>
                    <a:pt x="355003" y="656216"/>
                  </a:cubicBezTo>
                  <a:cubicBezTo>
                    <a:pt x="458994" y="767378"/>
                    <a:pt x="534297" y="787101"/>
                    <a:pt x="623944" y="677732"/>
                  </a:cubicBezTo>
                  <a:cubicBezTo>
                    <a:pt x="713591" y="568363"/>
                    <a:pt x="892885" y="0"/>
                    <a:pt x="892885" y="0"/>
                  </a:cubicBezTo>
                  <a:lnTo>
                    <a:pt x="892885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7165663" y="4651028"/>
              <a:ext cx="201245" cy="314969"/>
            </a:xfrm>
            <a:custGeom>
              <a:avLst/>
              <a:gdLst>
                <a:gd name="connsiteX0" fmla="*/ 0 w 892885"/>
                <a:gd name="connsiteY0" fmla="*/ 10758 h 750392"/>
                <a:gd name="connsiteX1" fmla="*/ 355003 w 892885"/>
                <a:gd name="connsiteY1" fmla="*/ 656216 h 750392"/>
                <a:gd name="connsiteX2" fmla="*/ 623944 w 892885"/>
                <a:gd name="connsiteY2" fmla="*/ 677732 h 750392"/>
                <a:gd name="connsiteX3" fmla="*/ 892885 w 892885"/>
                <a:gd name="connsiteY3" fmla="*/ 0 h 750392"/>
                <a:gd name="connsiteX4" fmla="*/ 892885 w 892885"/>
                <a:gd name="connsiteY4" fmla="*/ 0 h 75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885" h="750392">
                  <a:moveTo>
                    <a:pt x="0" y="10758"/>
                  </a:moveTo>
                  <a:cubicBezTo>
                    <a:pt x="125506" y="277906"/>
                    <a:pt x="251012" y="545054"/>
                    <a:pt x="355003" y="656216"/>
                  </a:cubicBezTo>
                  <a:cubicBezTo>
                    <a:pt x="458994" y="767378"/>
                    <a:pt x="534297" y="787101"/>
                    <a:pt x="623944" y="677732"/>
                  </a:cubicBezTo>
                  <a:cubicBezTo>
                    <a:pt x="713591" y="568363"/>
                    <a:pt x="892885" y="0"/>
                    <a:pt x="892885" y="0"/>
                  </a:cubicBezTo>
                  <a:lnTo>
                    <a:pt x="892885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9901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Representation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838200" y="1462987"/>
            <a:ext cx="10515600" cy="1631149"/>
          </a:xfrm>
        </p:spPr>
        <p:txBody>
          <a:bodyPr>
            <a:noAutofit/>
          </a:bodyPr>
          <a:lstStyle/>
          <a:p>
            <a:r>
              <a:rPr lang="en-US" sz="2000" dirty="0" smtClean="0"/>
              <a:t>Loop bounds</a:t>
            </a:r>
          </a:p>
          <a:p>
            <a:pPr lvl="1"/>
            <a:r>
              <a:rPr lang="en-US" sz="1600" dirty="0" smtClean="0"/>
              <a:t>determines the size of memory footprint and the amount of computation required</a:t>
            </a:r>
          </a:p>
          <a:p>
            <a:r>
              <a:rPr lang="en-US" sz="2000" dirty="0" smtClean="0"/>
              <a:t>Data reuse information</a:t>
            </a:r>
          </a:p>
          <a:p>
            <a:pPr lvl="1"/>
            <a:r>
              <a:rPr lang="en-US" sz="1600" dirty="0" smtClean="0"/>
              <a:t>determines what loops are carrying data reuse for each tensor</a:t>
            </a:r>
          </a:p>
          <a:p>
            <a:pPr lvl="1"/>
            <a:r>
              <a:rPr lang="en-US" sz="1600" dirty="0" smtClean="0"/>
              <a:t>affects locality based on the type of reuse available</a:t>
            </a:r>
          </a:p>
          <a:p>
            <a:r>
              <a:rPr lang="en-US" sz="2000" dirty="0" smtClean="0"/>
              <a:t>Transform the FV to reflect loop permutation</a:t>
            </a:r>
            <a:endParaRPr lang="en-US" sz="2000" dirty="0"/>
          </a:p>
        </p:txBody>
      </p:sp>
      <p:sp>
        <p:nvSpPr>
          <p:cNvPr id="4" name="Slide Number Placeholder 3" descr="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10</a:t>
            </a:r>
            <a:endParaRPr lang="en-US"/>
          </a:p>
        </p:txBody>
      </p:sp>
      <p:sp>
        <p:nvSpPr>
          <p:cNvPr id="17" name="TextBox 16" descr=" 17"/>
          <p:cNvSpPr txBox="1"/>
          <p:nvPr/>
        </p:nvSpPr>
        <p:spPr>
          <a:xfrm>
            <a:off x="2036297" y="4091328"/>
            <a:ext cx="23166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N      C        K        H      W       R        S  </a:t>
            </a:r>
            <a:endParaRPr lang="en-US" sz="1100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0" name="Table 19" descr="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6929619"/>
                  </p:ext>
                </p:extLst>
              </p:nvPr>
            </p:nvGraphicFramePr>
            <p:xfrm>
              <a:off x="2119132" y="3712060"/>
              <a:ext cx="7953736" cy="42672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84062">
                      <a:extLst>
                        <a:ext uri="{9D8B030D-6E8A-4147-A177-3AD203B41FA5}">
                          <a16:colId xmlns:a16="http://schemas.microsoft.com/office/drawing/2014/main" val="440142192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3170389662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3566273625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904536140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3697692419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3131691068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3337273285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2208921119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1683292977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1685610728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531083200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2828106431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439395105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3884583969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1582972569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290926081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1449966395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26045100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2260218424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251916249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1149324702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412474325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2175188205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3062458222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3526633600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2758237804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2939086412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3420038936"/>
                        </a:ext>
                      </a:extLst>
                    </a:gridCol>
                  </a:tblGrid>
                  <a:tr h="406812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n-US" sz="16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16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kumimoji="0" lang="en-US" sz="16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kumimoji="0" lang="en-US" sz="1600" b="1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45720" marR="45720" marT="182880" marB="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n-US" sz="16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16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kumimoji="0" lang="en-US" sz="16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kumimoji="0" lang="en-US" sz="1600" b="1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n-US" sz="16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16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kumimoji="0" lang="en-US" sz="16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kumimoji="0" lang="en-US" sz="1600" b="1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n-US" sz="16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16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kumimoji="0" lang="en-US" sz="16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𝟑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kumimoji="0" lang="en-US" sz="1600" b="1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n-US" sz="16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16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kumimoji="0" lang="en-US" sz="16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kumimoji="0" lang="en-US" sz="1600" b="1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n-US" sz="16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16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kumimoji="0" lang="en-US" sz="16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𝟓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kumimoji="0" lang="en-US" sz="1600" b="1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B2E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n-US" sz="16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16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kumimoji="0" lang="en-US" sz="16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𝟔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kumimoji="0" lang="en-US" sz="1600" b="1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  <m:sup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baseline="30000" dirty="0"/>
                        </a:p>
                      </a:txBody>
                      <a:tcPr marL="45720" marR="45720" marT="182880" marB="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  <m:sup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  <m:sup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  <m:sup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  <m:sup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b>
                                  <m:sup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  <m:sup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baseline="30000" dirty="0"/>
                        </a:p>
                      </a:txBody>
                      <a:tcPr marL="45720" marR="45720" marT="182880" marB="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  <m:sup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  <m:sup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  <m:sup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  <m:sup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b>
                                  <m:sup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  <m:sup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baseline="30000" dirty="0"/>
                        </a:p>
                      </a:txBody>
                      <a:tcPr marL="45720" marR="45720" marT="182880" marB="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  <m:sup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  <m:sup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  <m:sup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  <m:sup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b>
                                  <m:sup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482473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0" name="Table 19" descr="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6929619"/>
                  </p:ext>
                </p:extLst>
              </p:nvPr>
            </p:nvGraphicFramePr>
            <p:xfrm>
              <a:off x="2119132" y="3712060"/>
              <a:ext cx="7953736" cy="42672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84062">
                      <a:extLst>
                        <a:ext uri="{9D8B030D-6E8A-4147-A177-3AD203B41FA5}">
                          <a16:colId xmlns:a16="http://schemas.microsoft.com/office/drawing/2014/main" val="440142192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3170389662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3566273625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904536140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3697692419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3131691068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3337273285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2208921119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1683292977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1685610728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531083200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2828106431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439395105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3884583969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1582972569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290926081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1449966395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26045100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2260218424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251916249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1149324702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412474325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2175188205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3062458222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3526633600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2758237804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2939086412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3420038936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128" t="-1408" r="-2682979" b="-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4348" t="-1408" r="-2641304" b="-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000" t="-1408" r="-2485106" b="-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000" t="-1408" r="-2385106" b="-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08696" t="-1408" r="-2336957" b="-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97872" t="-1408" r="-2187234" b="-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97872" t="-1408" r="-2087234" b="-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13043" t="-1408" r="-2032609" b="-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95745" t="-1408" r="-1889362" b="-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15217" t="-1408" r="-1830435" b="-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93617" t="-1408" r="-1691489" b="-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93617" t="-1408" r="-1591489" b="-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219565" t="-1408" r="-1526087" b="-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291489" t="-1408" r="-1393617" b="-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391489" t="-1408" r="-1293617" b="-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523913" t="-1408" r="-1221739" b="-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589362" t="-1408" r="-1095745" b="-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689362" t="-1408" r="-995745" b="-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828261" t="-1408" r="-917391" b="-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887234" t="-1408" r="-797872" b="-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987234" t="-1408" r="-697872" b="-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132609" t="-1408" r="-613043" b="-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185106" t="-1408" r="-500000" b="-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334783" t="-1408" r="-410870" b="-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382979" t="-1408" r="-302128" b="-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482979" t="-1408" r="-202128" b="-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639130" t="-1408" r="-106522" b="-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680851" t="-1408" r="-4255" b="-42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482473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1" name="Group 30" descr=" 31"/>
          <p:cNvGrpSpPr/>
          <p:nvPr/>
        </p:nvGrpSpPr>
        <p:grpSpPr>
          <a:xfrm>
            <a:off x="2057799" y="3424131"/>
            <a:ext cx="7953749" cy="1460075"/>
            <a:chOff x="3362502" y="1729960"/>
            <a:chExt cx="8229595" cy="1640923"/>
          </a:xfrm>
        </p:grpSpPr>
        <p:sp>
          <p:nvSpPr>
            <p:cNvPr id="21" name="TextBox 20"/>
            <p:cNvSpPr txBox="1"/>
            <p:nvPr/>
          </p:nvSpPr>
          <p:spPr>
            <a:xfrm>
              <a:off x="4209636" y="1729960"/>
              <a:ext cx="285611" cy="345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7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92509" y="1729960"/>
              <a:ext cx="461422" cy="345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7x3</a:t>
              </a: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3362502" y="2464494"/>
              <a:ext cx="8229595" cy="906389"/>
              <a:chOff x="3362502" y="2464494"/>
              <a:chExt cx="8229595" cy="906389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4116921" y="2990395"/>
                <a:ext cx="836266" cy="3804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Bounds</a:t>
                </a:r>
                <a:endParaRPr lang="en-US" sz="1600" dirty="0">
                  <a:solidFill>
                    <a:prstClr val="black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446915" y="2947894"/>
                <a:ext cx="709814" cy="3804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Reuse</a:t>
                </a:r>
                <a:endParaRPr lang="en-US" sz="1600" dirty="0">
                  <a:solidFill>
                    <a:prstClr val="black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148650" y="2464494"/>
                <a:ext cx="325418" cy="345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8092507" y="2464494"/>
                <a:ext cx="315466" cy="345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en-US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0023540" y="2464494"/>
                <a:ext cx="332052" cy="3804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en-US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Right Brace 27"/>
              <p:cNvSpPr/>
              <p:nvPr/>
            </p:nvSpPr>
            <p:spPr>
              <a:xfrm rot="5400000">
                <a:off x="4265297" y="1803762"/>
                <a:ext cx="262648" cy="2068237"/>
              </a:xfrm>
              <a:prstGeom prst="rightBrace">
                <a:avLst>
                  <a:gd name="adj1" fmla="val 31915"/>
                  <a:gd name="adj2" fmla="val 49642"/>
                </a:avLst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ight Brace 28"/>
              <p:cNvSpPr/>
              <p:nvPr/>
            </p:nvSpPr>
            <p:spPr>
              <a:xfrm rot="5400000">
                <a:off x="8380094" y="-242798"/>
                <a:ext cx="262649" cy="6161356"/>
              </a:xfrm>
              <a:prstGeom prst="rightBrace">
                <a:avLst>
                  <a:gd name="adj1" fmla="val 17408"/>
                  <a:gd name="adj2" fmla="val 62285"/>
                </a:avLst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" name="Date Placeholder 4" descr="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55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 descr=" 9"/>
          <p:cNvGrpSpPr/>
          <p:nvPr/>
        </p:nvGrpSpPr>
        <p:grpSpPr>
          <a:xfrm>
            <a:off x="6541818" y="4714929"/>
            <a:ext cx="4811982" cy="1035079"/>
            <a:chOff x="7341327" y="4211348"/>
            <a:chExt cx="4317971" cy="1035079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2688" y="4442583"/>
              <a:ext cx="3674717" cy="803844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7341327" y="4211348"/>
              <a:ext cx="43179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Each loop bound </a:t>
              </a:r>
              <a:r>
                <a:rPr lang="en-US" sz="1600" i="1" dirty="0" err="1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1600" i="1" dirty="0" smtClean="0"/>
                <a:t> </a:t>
              </a:r>
              <a:r>
                <a:rPr lang="en-US" sz="1600" dirty="0" smtClean="0"/>
                <a:t>is projected onto a position vector </a:t>
              </a:r>
              <a:r>
                <a:rPr lang="en-US" sz="1600" i="1" dirty="0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1600" i="1" baseline="-25000" dirty="0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i</a:t>
              </a:r>
              <a:endParaRPr lang="en-US" sz="1600" i="1" baseline="-25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Representation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838200" y="1462987"/>
            <a:ext cx="10515600" cy="1631149"/>
          </a:xfrm>
        </p:spPr>
        <p:txBody>
          <a:bodyPr>
            <a:noAutofit/>
          </a:bodyPr>
          <a:lstStyle/>
          <a:p>
            <a:r>
              <a:rPr lang="en-US" sz="2000" dirty="0" smtClean="0"/>
              <a:t>Loop bounds</a:t>
            </a:r>
          </a:p>
          <a:p>
            <a:pPr lvl="1"/>
            <a:r>
              <a:rPr lang="en-US" sz="1600" dirty="0" smtClean="0"/>
              <a:t>determines the size of memory footprint and the amount of computation required</a:t>
            </a:r>
          </a:p>
          <a:p>
            <a:r>
              <a:rPr lang="en-US" sz="2000" dirty="0" smtClean="0"/>
              <a:t>Data reuse information</a:t>
            </a:r>
          </a:p>
          <a:p>
            <a:pPr lvl="1"/>
            <a:r>
              <a:rPr lang="en-US" sz="1600" dirty="0" smtClean="0"/>
              <a:t>determines what loops are carrying data reuse for each tensor</a:t>
            </a:r>
          </a:p>
          <a:p>
            <a:pPr lvl="1"/>
            <a:r>
              <a:rPr lang="en-US" sz="1600" dirty="0" smtClean="0"/>
              <a:t>affects locality based on the type of reuse available</a:t>
            </a:r>
          </a:p>
          <a:p>
            <a:r>
              <a:rPr lang="en-US" sz="2000" dirty="0" smtClean="0"/>
              <a:t>Transform the FV to reflect loop permutation</a:t>
            </a:r>
            <a:endParaRPr lang="en-US" sz="2000" dirty="0"/>
          </a:p>
        </p:txBody>
      </p:sp>
      <p:sp>
        <p:nvSpPr>
          <p:cNvPr id="4" name="Slide Number Placeholder 3" descr="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10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3" name="Table 32" descr="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287694"/>
                  </p:ext>
                </p:extLst>
              </p:nvPr>
            </p:nvGraphicFramePr>
            <p:xfrm>
              <a:off x="1062514" y="5762645"/>
              <a:ext cx="10066971" cy="42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3019">
                      <a:extLst>
                        <a:ext uri="{9D8B030D-6E8A-4147-A177-3AD203B41FA5}">
                          <a16:colId xmlns:a16="http://schemas.microsoft.com/office/drawing/2014/main" val="2478651449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906446427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109363537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3484903266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2918630822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2813447809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2867236223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1883517154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286990036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2520569078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1514415424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2745239825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2943020159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1402857443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725947039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2082865823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854937213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2708255931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754733296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2875423772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2940665237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2137641626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2624471585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288207131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1698399838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353421755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3309393967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4167270156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3053044914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3927977963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1211778611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133623786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2711257871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3503313386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4270143345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3547138207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1726968907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4130137113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2728870811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150949499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423144016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3927179837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3981916882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2689252868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3413748053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2919756574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642293654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1537573296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150239795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n-US" sz="1600" b="1" i="1" u="none" strike="noStrike" kern="1200" cap="none" spc="-15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1600" b="1" i="1" u="none" strike="noStrike" kern="1200" cap="none" spc="-15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kumimoji="0" lang="en-US" sz="1600" b="1" i="1" u="none" strike="noStrike" kern="1200" cap="none" spc="-15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𝟎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R="0" marT="18288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n-US" sz="1600" b="1" i="1" u="none" strike="noStrike" kern="1200" cap="none" spc="-15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1600" b="1" i="1" u="none" strike="noStrike" kern="1200" cap="none" spc="-15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kumimoji="0" lang="en-US" sz="1600" b="1" i="1" u="none" strike="noStrike" kern="1200" cap="none" spc="-15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R="0" marT="18288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n-US" sz="1600" b="1" i="1" u="none" strike="noStrike" kern="1200" cap="none" spc="-15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1600" b="1" i="1" u="none" strike="noStrike" kern="1200" cap="none" spc="-15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kumimoji="0" lang="en-US" sz="1600" b="1" i="1" u="none" strike="noStrike" kern="1200" cap="none" spc="-15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R="0" marT="18288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n-US" sz="1600" b="1" i="1" u="none" strike="noStrike" kern="1200" cap="none" spc="-15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1600" b="1" i="1" u="none" strike="noStrike" kern="1200" cap="none" spc="-15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kumimoji="0" lang="en-US" sz="1600" b="1" i="1" u="none" strike="noStrike" kern="1200" cap="none" spc="-15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R="0" marT="18288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n-US" sz="1600" b="1" i="1" u="none" strike="noStrike" kern="1200" cap="none" spc="-15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1600" b="1" i="1" u="none" strike="noStrike" kern="1200" cap="none" spc="-15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kumimoji="0" lang="en-US" sz="1600" b="1" i="1" u="none" strike="noStrike" kern="1200" cap="none" spc="-15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𝟒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R="0" marT="18288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BB2E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BB2E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BB2E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BB2E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BB2E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n-US" sz="1600" b="1" i="1" u="none" strike="noStrike" kern="1200" cap="none" spc="-15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1600" b="1" i="1" u="none" strike="noStrike" kern="1200" cap="none" spc="-15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kumimoji="0" lang="en-US" sz="1600" b="1" i="1" u="none" strike="noStrike" kern="1200" cap="none" spc="-15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𝟓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R="0" marT="18288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BB2E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BB2E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n-US" sz="1600" b="1" i="1" u="none" strike="noStrike" kern="1200" cap="none" spc="-15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1600" b="1" i="1" u="none" strike="noStrike" kern="1200" cap="none" spc="-15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kumimoji="0" lang="en-US" sz="1600" b="1" i="1" u="none" strike="noStrike" kern="1200" cap="none" spc="-15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𝟔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R="0" marT="18288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56121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3" name="Table 32" descr="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287694"/>
                  </p:ext>
                </p:extLst>
              </p:nvPr>
            </p:nvGraphicFramePr>
            <p:xfrm>
              <a:off x="1062514" y="5762645"/>
              <a:ext cx="10066971" cy="42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3019">
                      <a:extLst>
                        <a:ext uri="{9D8B030D-6E8A-4147-A177-3AD203B41FA5}">
                          <a16:colId xmlns:a16="http://schemas.microsoft.com/office/drawing/2014/main" val="2478651449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906446427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109363537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3484903266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2918630822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2813447809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2867236223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1883517154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286990036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2520569078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1514415424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2745239825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2943020159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1402857443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725947039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2082865823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854937213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2708255931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754733296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2875423772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2940665237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2137641626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2624471585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288207131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1698399838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353421755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3309393967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4167270156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3053044914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3927977963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1211778611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133623786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2711257871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3503313386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4270143345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3547138207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1726968907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4130137113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2728870811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150949499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423144016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3927179837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3981916882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2689252868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3413748053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2919756574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642293654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1537573296"/>
                        </a:ext>
                      </a:extLst>
                    </a:gridCol>
                    <a:gridCol w="203624">
                      <a:extLst>
                        <a:ext uri="{9D8B030D-6E8A-4147-A177-3AD203B41FA5}">
                          <a16:colId xmlns:a16="http://schemas.microsoft.com/office/drawing/2014/main" val="150239795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R="0" marT="18288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83" t="-1408" r="-3345833" b="-56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R="0" marT="18288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857576" t="-1408" r="-4057576" b="-56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R="0" marT="18288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617647" t="-1408" r="-3150000" b="-56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R="0" marT="18288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478788" t="-1408" r="-2436364" b="-56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R="0" marT="18288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287879" t="-1408" r="-1627273" b="-56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BB2E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BB2E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BB2E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BB2E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BB2E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R="0" marT="18288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976471" t="-1408" r="-791176" b="-56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BB2E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600" spc="-15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R="0" marT="182880" marB="0" anchor="ctr" anchorCtr="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909091" t="-1408" r="-6061" b="-56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56121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7" name="TextBox 16" descr=" 17"/>
          <p:cNvSpPr txBox="1"/>
          <p:nvPr/>
        </p:nvSpPr>
        <p:spPr>
          <a:xfrm>
            <a:off x="2036297" y="4091328"/>
            <a:ext cx="23166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N      C        K        H      W       R        S  </a:t>
            </a:r>
            <a:endParaRPr lang="en-US" sz="1100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0" name="Table 19" descr="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9383693"/>
                  </p:ext>
                </p:extLst>
              </p:nvPr>
            </p:nvGraphicFramePr>
            <p:xfrm>
              <a:off x="2119132" y="3712060"/>
              <a:ext cx="7953736" cy="42672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84062">
                      <a:extLst>
                        <a:ext uri="{9D8B030D-6E8A-4147-A177-3AD203B41FA5}">
                          <a16:colId xmlns:a16="http://schemas.microsoft.com/office/drawing/2014/main" val="440142192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3170389662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3566273625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904536140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3697692419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3131691068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3337273285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2208921119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1683292977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1685610728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531083200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2828106431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439395105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3884583969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1582972569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290926081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1449966395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26045100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2260218424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251916249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1149324702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412474325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2175188205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3062458222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3526633600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2758237804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2939086412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3420038936"/>
                        </a:ext>
                      </a:extLst>
                    </a:gridCol>
                  </a:tblGrid>
                  <a:tr h="406812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n-US" sz="16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16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kumimoji="0" lang="en-US" sz="16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kumimoji="0" lang="en-US" sz="1600" b="1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45720" marR="45720" marT="182880" marB="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n-US" sz="16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16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kumimoji="0" lang="en-US" sz="16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kumimoji="0" lang="en-US" sz="1600" b="1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n-US" sz="16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16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kumimoji="0" lang="en-US" sz="16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kumimoji="0" lang="en-US" sz="1600" b="1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n-US" sz="16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16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kumimoji="0" lang="en-US" sz="16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𝟑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kumimoji="0" lang="en-US" sz="1600" b="1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n-US" sz="16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16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kumimoji="0" lang="en-US" sz="16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kumimoji="0" lang="en-US" sz="1600" b="1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n-US" sz="16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16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kumimoji="0" lang="en-US" sz="16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𝟓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kumimoji="0" lang="en-US" sz="1600" b="1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BB2E0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n-US" sz="16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16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kumimoji="0" lang="en-US" sz="16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𝟔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kumimoji="0" lang="en-US" sz="1600" b="1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  <m:sup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baseline="30000" dirty="0"/>
                        </a:p>
                      </a:txBody>
                      <a:tcPr marL="45720" marR="45720" marT="182880" marB="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  <m:sup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  <m:sup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  <m:sup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  <m:sup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b>
                                  <m:sup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  <m:sup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baseline="30000" dirty="0"/>
                        </a:p>
                      </a:txBody>
                      <a:tcPr marL="45720" marR="45720" marT="182880" marB="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  <m:sup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  <m:sup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  <m:sup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  <m:sup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b>
                                  <m:sup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  <m:sup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baseline="30000" dirty="0"/>
                        </a:p>
                      </a:txBody>
                      <a:tcPr marL="45720" marR="45720" marT="182880" marB="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  <m:sup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  <m:sup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  <m:sup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  <m:sup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b>
                                  <m:sup>
                                    <m:r>
                                      <a:rPr lang="en-US" sz="16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482473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0" name="Table 19" descr="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9383693"/>
                  </p:ext>
                </p:extLst>
              </p:nvPr>
            </p:nvGraphicFramePr>
            <p:xfrm>
              <a:off x="2119132" y="3712060"/>
              <a:ext cx="7953736" cy="42672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84062">
                      <a:extLst>
                        <a:ext uri="{9D8B030D-6E8A-4147-A177-3AD203B41FA5}">
                          <a16:colId xmlns:a16="http://schemas.microsoft.com/office/drawing/2014/main" val="440142192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3170389662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3566273625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904536140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3697692419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3131691068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3337273285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2208921119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1683292977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1685610728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531083200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2828106431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439395105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3884583969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1582972569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290926081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1449966395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26045100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2260218424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251916249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1149324702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412474325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2175188205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3062458222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3526633600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2758237804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2939086412"/>
                        </a:ext>
                      </a:extLst>
                    </a:gridCol>
                    <a:gridCol w="284062">
                      <a:extLst>
                        <a:ext uri="{9D8B030D-6E8A-4147-A177-3AD203B41FA5}">
                          <a16:colId xmlns:a16="http://schemas.microsoft.com/office/drawing/2014/main" val="3420038936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2128" t="-1408" r="-2682979" b="-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04348" t="-1408" r="-2641304" b="-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200000" t="-1408" r="-2485106" b="-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300000" t="-1408" r="-2385106" b="-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408696" t="-1408" r="-2336957" b="-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497872" t="-1408" r="-2187234" b="-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597872" t="-1408" r="-2087234" b="-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713043" t="-1408" r="-2032609" b="-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795745" t="-1408" r="-1889362" b="-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915217" t="-1408" r="-1830435" b="-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993617" t="-1408" r="-1691489" b="-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093617" t="-1408" r="-1591489" b="-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219565" t="-1408" r="-1526087" b="-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291489" t="-1408" r="-1393617" b="-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391489" t="-1408" r="-1293617" b="-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523913" t="-1408" r="-1221739" b="-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589362" t="-1408" r="-1095745" b="-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689362" t="-1408" r="-995745" b="-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828261" t="-1408" r="-917391" b="-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887234" t="-1408" r="-797872" b="-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987234" t="-1408" r="-697872" b="-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2132609" t="-1408" r="-613043" b="-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2185106" t="-1408" r="-500000" b="-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2334783" t="-1408" r="-410870" b="-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2382979" t="-1408" r="-302128" b="-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2482979" t="-1408" r="-202128" b="-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2639130" t="-1408" r="-106522" b="-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2680851" t="-1408" r="-4255" b="-42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482473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1" name="Group 30" descr=" 31"/>
          <p:cNvGrpSpPr/>
          <p:nvPr/>
        </p:nvGrpSpPr>
        <p:grpSpPr>
          <a:xfrm>
            <a:off x="2057799" y="3424131"/>
            <a:ext cx="7953749" cy="1460075"/>
            <a:chOff x="3362502" y="1729960"/>
            <a:chExt cx="8229595" cy="1640923"/>
          </a:xfrm>
        </p:grpSpPr>
        <p:sp>
          <p:nvSpPr>
            <p:cNvPr id="21" name="TextBox 20"/>
            <p:cNvSpPr txBox="1"/>
            <p:nvPr/>
          </p:nvSpPr>
          <p:spPr>
            <a:xfrm>
              <a:off x="4209636" y="1729960"/>
              <a:ext cx="285611" cy="345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7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92509" y="1729960"/>
              <a:ext cx="461422" cy="345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7x3</a:t>
              </a: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3362502" y="2464494"/>
              <a:ext cx="8229595" cy="906389"/>
              <a:chOff x="3362502" y="2464494"/>
              <a:chExt cx="8229595" cy="906389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4116921" y="2990395"/>
                <a:ext cx="836266" cy="3804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Bounds</a:t>
                </a:r>
                <a:endParaRPr lang="en-US" sz="1600" dirty="0">
                  <a:solidFill>
                    <a:prstClr val="black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446915" y="2947894"/>
                <a:ext cx="709814" cy="3804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Reuse</a:t>
                </a:r>
                <a:endParaRPr lang="en-US" sz="1600" dirty="0">
                  <a:solidFill>
                    <a:prstClr val="black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148650" y="2464494"/>
                <a:ext cx="325418" cy="345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8092507" y="2464494"/>
                <a:ext cx="315466" cy="345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en-US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0023540" y="2464494"/>
                <a:ext cx="332052" cy="3804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en-US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Right Brace 27"/>
              <p:cNvSpPr/>
              <p:nvPr/>
            </p:nvSpPr>
            <p:spPr>
              <a:xfrm rot="5400000">
                <a:off x="4265297" y="1803762"/>
                <a:ext cx="262648" cy="2068237"/>
              </a:xfrm>
              <a:prstGeom prst="rightBrace">
                <a:avLst>
                  <a:gd name="adj1" fmla="val 31915"/>
                  <a:gd name="adj2" fmla="val 49642"/>
                </a:avLst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ight Brace 28"/>
              <p:cNvSpPr/>
              <p:nvPr/>
            </p:nvSpPr>
            <p:spPr>
              <a:xfrm rot="5400000">
                <a:off x="8380094" y="-242798"/>
                <a:ext cx="262649" cy="6161356"/>
              </a:xfrm>
              <a:prstGeom prst="rightBrace">
                <a:avLst>
                  <a:gd name="adj1" fmla="val 17408"/>
                  <a:gd name="adj2" fmla="val 62285"/>
                </a:avLst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2" name="TextBox 31" descr=" 35"/>
          <p:cNvSpPr txBox="1"/>
          <p:nvPr/>
        </p:nvSpPr>
        <p:spPr>
          <a:xfrm>
            <a:off x="1085837" y="4964208"/>
            <a:ext cx="2066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permutation-sensitive </a:t>
            </a:r>
          </a:p>
          <a:p>
            <a:pPr algn="ctr"/>
            <a:r>
              <a:rPr lang="en-US" sz="1600" dirty="0" smtClean="0"/>
              <a:t>positional encoding</a:t>
            </a:r>
            <a:endParaRPr lang="en-US" sz="1600" dirty="0"/>
          </a:p>
        </p:txBody>
      </p:sp>
      <p:sp>
        <p:nvSpPr>
          <p:cNvPr id="5" name="Date Placeholder 4" descr="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  <p:sp>
        <p:nvSpPr>
          <p:cNvPr id="19" name="Up Arrow 18" descr=" 10"/>
          <p:cNvSpPr/>
          <p:nvPr/>
        </p:nvSpPr>
        <p:spPr>
          <a:xfrm rot="9619101">
            <a:off x="3132286" y="4860641"/>
            <a:ext cx="412653" cy="770695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33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Model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11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5-deep FC-ANN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5607728"/>
                  </p:ext>
                </p:extLst>
              </p:nvPr>
            </p:nvGraphicFramePr>
            <p:xfrm>
              <a:off x="847019" y="4854497"/>
              <a:ext cx="5327868" cy="42113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90281">
                      <a:extLst>
                        <a:ext uri="{9D8B030D-6E8A-4147-A177-3AD203B41FA5}">
                          <a16:colId xmlns:a16="http://schemas.microsoft.com/office/drawing/2014/main" val="440142192"/>
                        </a:ext>
                      </a:extLst>
                    </a:gridCol>
                    <a:gridCol w="190281">
                      <a:extLst>
                        <a:ext uri="{9D8B030D-6E8A-4147-A177-3AD203B41FA5}">
                          <a16:colId xmlns:a16="http://schemas.microsoft.com/office/drawing/2014/main" val="3170389662"/>
                        </a:ext>
                      </a:extLst>
                    </a:gridCol>
                    <a:gridCol w="190281">
                      <a:extLst>
                        <a:ext uri="{9D8B030D-6E8A-4147-A177-3AD203B41FA5}">
                          <a16:colId xmlns:a16="http://schemas.microsoft.com/office/drawing/2014/main" val="3566273625"/>
                        </a:ext>
                      </a:extLst>
                    </a:gridCol>
                    <a:gridCol w="190281">
                      <a:extLst>
                        <a:ext uri="{9D8B030D-6E8A-4147-A177-3AD203B41FA5}">
                          <a16:colId xmlns:a16="http://schemas.microsoft.com/office/drawing/2014/main" val="904536140"/>
                        </a:ext>
                      </a:extLst>
                    </a:gridCol>
                    <a:gridCol w="190281">
                      <a:extLst>
                        <a:ext uri="{9D8B030D-6E8A-4147-A177-3AD203B41FA5}">
                          <a16:colId xmlns:a16="http://schemas.microsoft.com/office/drawing/2014/main" val="3697692419"/>
                        </a:ext>
                      </a:extLst>
                    </a:gridCol>
                    <a:gridCol w="190281">
                      <a:extLst>
                        <a:ext uri="{9D8B030D-6E8A-4147-A177-3AD203B41FA5}">
                          <a16:colId xmlns:a16="http://schemas.microsoft.com/office/drawing/2014/main" val="3131691068"/>
                        </a:ext>
                      </a:extLst>
                    </a:gridCol>
                    <a:gridCol w="190281">
                      <a:extLst>
                        <a:ext uri="{9D8B030D-6E8A-4147-A177-3AD203B41FA5}">
                          <a16:colId xmlns:a16="http://schemas.microsoft.com/office/drawing/2014/main" val="3337273285"/>
                        </a:ext>
                      </a:extLst>
                    </a:gridCol>
                    <a:gridCol w="190281">
                      <a:extLst>
                        <a:ext uri="{9D8B030D-6E8A-4147-A177-3AD203B41FA5}">
                          <a16:colId xmlns:a16="http://schemas.microsoft.com/office/drawing/2014/main" val="2208921119"/>
                        </a:ext>
                      </a:extLst>
                    </a:gridCol>
                    <a:gridCol w="190281">
                      <a:extLst>
                        <a:ext uri="{9D8B030D-6E8A-4147-A177-3AD203B41FA5}">
                          <a16:colId xmlns:a16="http://schemas.microsoft.com/office/drawing/2014/main" val="1683292977"/>
                        </a:ext>
                      </a:extLst>
                    </a:gridCol>
                    <a:gridCol w="190281">
                      <a:extLst>
                        <a:ext uri="{9D8B030D-6E8A-4147-A177-3AD203B41FA5}">
                          <a16:colId xmlns:a16="http://schemas.microsoft.com/office/drawing/2014/main" val="1685610728"/>
                        </a:ext>
                      </a:extLst>
                    </a:gridCol>
                    <a:gridCol w="190281">
                      <a:extLst>
                        <a:ext uri="{9D8B030D-6E8A-4147-A177-3AD203B41FA5}">
                          <a16:colId xmlns:a16="http://schemas.microsoft.com/office/drawing/2014/main" val="531083200"/>
                        </a:ext>
                      </a:extLst>
                    </a:gridCol>
                    <a:gridCol w="190281">
                      <a:extLst>
                        <a:ext uri="{9D8B030D-6E8A-4147-A177-3AD203B41FA5}">
                          <a16:colId xmlns:a16="http://schemas.microsoft.com/office/drawing/2014/main" val="2828106431"/>
                        </a:ext>
                      </a:extLst>
                    </a:gridCol>
                    <a:gridCol w="190281">
                      <a:extLst>
                        <a:ext uri="{9D8B030D-6E8A-4147-A177-3AD203B41FA5}">
                          <a16:colId xmlns:a16="http://schemas.microsoft.com/office/drawing/2014/main" val="439395105"/>
                        </a:ext>
                      </a:extLst>
                    </a:gridCol>
                    <a:gridCol w="190281">
                      <a:extLst>
                        <a:ext uri="{9D8B030D-6E8A-4147-A177-3AD203B41FA5}">
                          <a16:colId xmlns:a16="http://schemas.microsoft.com/office/drawing/2014/main" val="3884583969"/>
                        </a:ext>
                      </a:extLst>
                    </a:gridCol>
                    <a:gridCol w="190281">
                      <a:extLst>
                        <a:ext uri="{9D8B030D-6E8A-4147-A177-3AD203B41FA5}">
                          <a16:colId xmlns:a16="http://schemas.microsoft.com/office/drawing/2014/main" val="1582972569"/>
                        </a:ext>
                      </a:extLst>
                    </a:gridCol>
                    <a:gridCol w="190281">
                      <a:extLst>
                        <a:ext uri="{9D8B030D-6E8A-4147-A177-3AD203B41FA5}">
                          <a16:colId xmlns:a16="http://schemas.microsoft.com/office/drawing/2014/main" val="290926081"/>
                        </a:ext>
                      </a:extLst>
                    </a:gridCol>
                    <a:gridCol w="190281">
                      <a:extLst>
                        <a:ext uri="{9D8B030D-6E8A-4147-A177-3AD203B41FA5}">
                          <a16:colId xmlns:a16="http://schemas.microsoft.com/office/drawing/2014/main" val="1449966395"/>
                        </a:ext>
                      </a:extLst>
                    </a:gridCol>
                    <a:gridCol w="190281">
                      <a:extLst>
                        <a:ext uri="{9D8B030D-6E8A-4147-A177-3AD203B41FA5}">
                          <a16:colId xmlns:a16="http://schemas.microsoft.com/office/drawing/2014/main" val="26045100"/>
                        </a:ext>
                      </a:extLst>
                    </a:gridCol>
                    <a:gridCol w="190281">
                      <a:extLst>
                        <a:ext uri="{9D8B030D-6E8A-4147-A177-3AD203B41FA5}">
                          <a16:colId xmlns:a16="http://schemas.microsoft.com/office/drawing/2014/main" val="2260218424"/>
                        </a:ext>
                      </a:extLst>
                    </a:gridCol>
                    <a:gridCol w="190281">
                      <a:extLst>
                        <a:ext uri="{9D8B030D-6E8A-4147-A177-3AD203B41FA5}">
                          <a16:colId xmlns:a16="http://schemas.microsoft.com/office/drawing/2014/main" val="251916249"/>
                        </a:ext>
                      </a:extLst>
                    </a:gridCol>
                    <a:gridCol w="190281">
                      <a:extLst>
                        <a:ext uri="{9D8B030D-6E8A-4147-A177-3AD203B41FA5}">
                          <a16:colId xmlns:a16="http://schemas.microsoft.com/office/drawing/2014/main" val="1149324702"/>
                        </a:ext>
                      </a:extLst>
                    </a:gridCol>
                    <a:gridCol w="190281">
                      <a:extLst>
                        <a:ext uri="{9D8B030D-6E8A-4147-A177-3AD203B41FA5}">
                          <a16:colId xmlns:a16="http://schemas.microsoft.com/office/drawing/2014/main" val="412474325"/>
                        </a:ext>
                      </a:extLst>
                    </a:gridCol>
                    <a:gridCol w="190281">
                      <a:extLst>
                        <a:ext uri="{9D8B030D-6E8A-4147-A177-3AD203B41FA5}">
                          <a16:colId xmlns:a16="http://schemas.microsoft.com/office/drawing/2014/main" val="2175188205"/>
                        </a:ext>
                      </a:extLst>
                    </a:gridCol>
                    <a:gridCol w="190281">
                      <a:extLst>
                        <a:ext uri="{9D8B030D-6E8A-4147-A177-3AD203B41FA5}">
                          <a16:colId xmlns:a16="http://schemas.microsoft.com/office/drawing/2014/main" val="3062458222"/>
                        </a:ext>
                      </a:extLst>
                    </a:gridCol>
                    <a:gridCol w="190281">
                      <a:extLst>
                        <a:ext uri="{9D8B030D-6E8A-4147-A177-3AD203B41FA5}">
                          <a16:colId xmlns:a16="http://schemas.microsoft.com/office/drawing/2014/main" val="3526633600"/>
                        </a:ext>
                      </a:extLst>
                    </a:gridCol>
                    <a:gridCol w="190281">
                      <a:extLst>
                        <a:ext uri="{9D8B030D-6E8A-4147-A177-3AD203B41FA5}">
                          <a16:colId xmlns:a16="http://schemas.microsoft.com/office/drawing/2014/main" val="2758237804"/>
                        </a:ext>
                      </a:extLst>
                    </a:gridCol>
                    <a:gridCol w="190281">
                      <a:extLst>
                        <a:ext uri="{9D8B030D-6E8A-4147-A177-3AD203B41FA5}">
                          <a16:colId xmlns:a16="http://schemas.microsoft.com/office/drawing/2014/main" val="2939086412"/>
                        </a:ext>
                      </a:extLst>
                    </a:gridCol>
                    <a:gridCol w="190281">
                      <a:extLst>
                        <a:ext uri="{9D8B030D-6E8A-4147-A177-3AD203B41FA5}">
                          <a16:colId xmlns:a16="http://schemas.microsoft.com/office/drawing/2014/main" val="3420038936"/>
                        </a:ext>
                      </a:extLst>
                    </a:gridCol>
                  </a:tblGrid>
                  <a:tr h="333168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n-US" sz="14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14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kumimoji="0" lang="en-US" sz="14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kumimoji="0" lang="en-US" sz="1400" b="1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45720" marR="45720" marT="182880" marB="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D7D31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n-US" sz="16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16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kumimoji="0" lang="en-US" sz="16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kumimoji="0" lang="en-US" sz="1600" b="1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D7D31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n-US" sz="14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14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kumimoji="0" lang="en-US" sz="14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kumimoji="0" lang="en-US" sz="1400" b="1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D7D31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n-US" sz="14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14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kumimoji="0" lang="en-US" sz="14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𝟑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kumimoji="0" lang="en-US" sz="1400" b="1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D7D31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n-US" sz="14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14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kumimoji="0" lang="en-US" sz="14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kumimoji="0" lang="en-US" sz="1400" b="1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D7D31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n-US" sz="14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14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kumimoji="0" lang="en-US" sz="14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𝟓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kumimoji="0" lang="en-US" sz="1400" b="1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D7D31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n-US" sz="14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14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kumimoji="0" lang="en-US" sz="14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𝟔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kumimoji="0" lang="en-US" sz="1400" b="1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D7D31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  <m:sup>
                                    <m: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400" baseline="30000" dirty="0"/>
                        </a:p>
                      </a:txBody>
                      <a:tcPr marL="45720" marR="45720" marT="182880" marB="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lumMod val="40000"/>
                            <a:lumOff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lumMod val="40000"/>
                            <a:lumOff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  <m:sup>
                                    <m: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lumMod val="40000"/>
                            <a:lumOff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  <m:sup>
                                    <m: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lumMod val="40000"/>
                            <a:lumOff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  <m:sup>
                                    <m: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lumMod val="40000"/>
                            <a:lumOff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  <m:sup>
                                    <m: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lumMod val="40000"/>
                            <a:lumOff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b>
                                  <m:sup>
                                    <m: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lumMod val="40000"/>
                            <a:lumOff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  <m:sup>
                                    <m: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400" baseline="30000" dirty="0"/>
                        </a:p>
                      </a:txBody>
                      <a:tcPr marL="45720" marR="45720" marT="182880" marB="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lumMod val="40000"/>
                            <a:lumOff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lumMod val="40000"/>
                            <a:lumOff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  <m:sup>
                                    <m: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lumMod val="40000"/>
                            <a:lumOff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  <m:sup>
                                    <m: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lumMod val="40000"/>
                            <a:lumOff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  <m:sup>
                                    <m: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lumMod val="40000"/>
                            <a:lumOff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  <m:sup>
                                    <m: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lumMod val="40000"/>
                            <a:lumOff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b>
                                  <m:sup>
                                    <m: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lumMod val="40000"/>
                            <a:lumOff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  <m:sup>
                                    <m: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400" baseline="30000" dirty="0"/>
                        </a:p>
                      </a:txBody>
                      <a:tcPr marL="45720" marR="45720" marT="182880" marB="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lumMod val="40000"/>
                            <a:lumOff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lumMod val="40000"/>
                            <a:lumOff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  <m:sup>
                                    <m: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lumMod val="40000"/>
                            <a:lumOff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  <m:sup>
                                    <m: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lumMod val="40000"/>
                            <a:lumOff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  <m:sup>
                                    <m: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lumMod val="40000"/>
                            <a:lumOff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  <m:sup>
                                    <m: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lumMod val="40000"/>
                            <a:lumOff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b>
                                  <m:sup>
                                    <m:r>
                                      <a:rPr lang="en-US" sz="1400" b="1" i="1" baseline="30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lumMod val="40000"/>
                            <a:lumOff val="6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48247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5607728"/>
                  </p:ext>
                </p:extLst>
              </p:nvPr>
            </p:nvGraphicFramePr>
            <p:xfrm>
              <a:off x="847019" y="4854497"/>
              <a:ext cx="5327868" cy="42113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90281">
                      <a:extLst>
                        <a:ext uri="{9D8B030D-6E8A-4147-A177-3AD203B41FA5}">
                          <a16:colId xmlns:a16="http://schemas.microsoft.com/office/drawing/2014/main" val="440142192"/>
                        </a:ext>
                      </a:extLst>
                    </a:gridCol>
                    <a:gridCol w="190281">
                      <a:extLst>
                        <a:ext uri="{9D8B030D-6E8A-4147-A177-3AD203B41FA5}">
                          <a16:colId xmlns:a16="http://schemas.microsoft.com/office/drawing/2014/main" val="3170389662"/>
                        </a:ext>
                      </a:extLst>
                    </a:gridCol>
                    <a:gridCol w="190281">
                      <a:extLst>
                        <a:ext uri="{9D8B030D-6E8A-4147-A177-3AD203B41FA5}">
                          <a16:colId xmlns:a16="http://schemas.microsoft.com/office/drawing/2014/main" val="3566273625"/>
                        </a:ext>
                      </a:extLst>
                    </a:gridCol>
                    <a:gridCol w="190281">
                      <a:extLst>
                        <a:ext uri="{9D8B030D-6E8A-4147-A177-3AD203B41FA5}">
                          <a16:colId xmlns:a16="http://schemas.microsoft.com/office/drawing/2014/main" val="904536140"/>
                        </a:ext>
                      </a:extLst>
                    </a:gridCol>
                    <a:gridCol w="190281">
                      <a:extLst>
                        <a:ext uri="{9D8B030D-6E8A-4147-A177-3AD203B41FA5}">
                          <a16:colId xmlns:a16="http://schemas.microsoft.com/office/drawing/2014/main" val="3697692419"/>
                        </a:ext>
                      </a:extLst>
                    </a:gridCol>
                    <a:gridCol w="190281">
                      <a:extLst>
                        <a:ext uri="{9D8B030D-6E8A-4147-A177-3AD203B41FA5}">
                          <a16:colId xmlns:a16="http://schemas.microsoft.com/office/drawing/2014/main" val="3131691068"/>
                        </a:ext>
                      </a:extLst>
                    </a:gridCol>
                    <a:gridCol w="190281">
                      <a:extLst>
                        <a:ext uri="{9D8B030D-6E8A-4147-A177-3AD203B41FA5}">
                          <a16:colId xmlns:a16="http://schemas.microsoft.com/office/drawing/2014/main" val="3337273285"/>
                        </a:ext>
                      </a:extLst>
                    </a:gridCol>
                    <a:gridCol w="190281">
                      <a:extLst>
                        <a:ext uri="{9D8B030D-6E8A-4147-A177-3AD203B41FA5}">
                          <a16:colId xmlns:a16="http://schemas.microsoft.com/office/drawing/2014/main" val="2208921119"/>
                        </a:ext>
                      </a:extLst>
                    </a:gridCol>
                    <a:gridCol w="190281">
                      <a:extLst>
                        <a:ext uri="{9D8B030D-6E8A-4147-A177-3AD203B41FA5}">
                          <a16:colId xmlns:a16="http://schemas.microsoft.com/office/drawing/2014/main" val="1683292977"/>
                        </a:ext>
                      </a:extLst>
                    </a:gridCol>
                    <a:gridCol w="190281">
                      <a:extLst>
                        <a:ext uri="{9D8B030D-6E8A-4147-A177-3AD203B41FA5}">
                          <a16:colId xmlns:a16="http://schemas.microsoft.com/office/drawing/2014/main" val="1685610728"/>
                        </a:ext>
                      </a:extLst>
                    </a:gridCol>
                    <a:gridCol w="190281">
                      <a:extLst>
                        <a:ext uri="{9D8B030D-6E8A-4147-A177-3AD203B41FA5}">
                          <a16:colId xmlns:a16="http://schemas.microsoft.com/office/drawing/2014/main" val="531083200"/>
                        </a:ext>
                      </a:extLst>
                    </a:gridCol>
                    <a:gridCol w="190281">
                      <a:extLst>
                        <a:ext uri="{9D8B030D-6E8A-4147-A177-3AD203B41FA5}">
                          <a16:colId xmlns:a16="http://schemas.microsoft.com/office/drawing/2014/main" val="2828106431"/>
                        </a:ext>
                      </a:extLst>
                    </a:gridCol>
                    <a:gridCol w="190281">
                      <a:extLst>
                        <a:ext uri="{9D8B030D-6E8A-4147-A177-3AD203B41FA5}">
                          <a16:colId xmlns:a16="http://schemas.microsoft.com/office/drawing/2014/main" val="439395105"/>
                        </a:ext>
                      </a:extLst>
                    </a:gridCol>
                    <a:gridCol w="190281">
                      <a:extLst>
                        <a:ext uri="{9D8B030D-6E8A-4147-A177-3AD203B41FA5}">
                          <a16:colId xmlns:a16="http://schemas.microsoft.com/office/drawing/2014/main" val="3884583969"/>
                        </a:ext>
                      </a:extLst>
                    </a:gridCol>
                    <a:gridCol w="190281">
                      <a:extLst>
                        <a:ext uri="{9D8B030D-6E8A-4147-A177-3AD203B41FA5}">
                          <a16:colId xmlns:a16="http://schemas.microsoft.com/office/drawing/2014/main" val="1582972569"/>
                        </a:ext>
                      </a:extLst>
                    </a:gridCol>
                    <a:gridCol w="190281">
                      <a:extLst>
                        <a:ext uri="{9D8B030D-6E8A-4147-A177-3AD203B41FA5}">
                          <a16:colId xmlns:a16="http://schemas.microsoft.com/office/drawing/2014/main" val="290926081"/>
                        </a:ext>
                      </a:extLst>
                    </a:gridCol>
                    <a:gridCol w="190281">
                      <a:extLst>
                        <a:ext uri="{9D8B030D-6E8A-4147-A177-3AD203B41FA5}">
                          <a16:colId xmlns:a16="http://schemas.microsoft.com/office/drawing/2014/main" val="1449966395"/>
                        </a:ext>
                      </a:extLst>
                    </a:gridCol>
                    <a:gridCol w="190281">
                      <a:extLst>
                        <a:ext uri="{9D8B030D-6E8A-4147-A177-3AD203B41FA5}">
                          <a16:colId xmlns:a16="http://schemas.microsoft.com/office/drawing/2014/main" val="26045100"/>
                        </a:ext>
                      </a:extLst>
                    </a:gridCol>
                    <a:gridCol w="190281">
                      <a:extLst>
                        <a:ext uri="{9D8B030D-6E8A-4147-A177-3AD203B41FA5}">
                          <a16:colId xmlns:a16="http://schemas.microsoft.com/office/drawing/2014/main" val="2260218424"/>
                        </a:ext>
                      </a:extLst>
                    </a:gridCol>
                    <a:gridCol w="190281">
                      <a:extLst>
                        <a:ext uri="{9D8B030D-6E8A-4147-A177-3AD203B41FA5}">
                          <a16:colId xmlns:a16="http://schemas.microsoft.com/office/drawing/2014/main" val="251916249"/>
                        </a:ext>
                      </a:extLst>
                    </a:gridCol>
                    <a:gridCol w="190281">
                      <a:extLst>
                        <a:ext uri="{9D8B030D-6E8A-4147-A177-3AD203B41FA5}">
                          <a16:colId xmlns:a16="http://schemas.microsoft.com/office/drawing/2014/main" val="1149324702"/>
                        </a:ext>
                      </a:extLst>
                    </a:gridCol>
                    <a:gridCol w="190281">
                      <a:extLst>
                        <a:ext uri="{9D8B030D-6E8A-4147-A177-3AD203B41FA5}">
                          <a16:colId xmlns:a16="http://schemas.microsoft.com/office/drawing/2014/main" val="412474325"/>
                        </a:ext>
                      </a:extLst>
                    </a:gridCol>
                    <a:gridCol w="190281">
                      <a:extLst>
                        <a:ext uri="{9D8B030D-6E8A-4147-A177-3AD203B41FA5}">
                          <a16:colId xmlns:a16="http://schemas.microsoft.com/office/drawing/2014/main" val="2175188205"/>
                        </a:ext>
                      </a:extLst>
                    </a:gridCol>
                    <a:gridCol w="190281">
                      <a:extLst>
                        <a:ext uri="{9D8B030D-6E8A-4147-A177-3AD203B41FA5}">
                          <a16:colId xmlns:a16="http://schemas.microsoft.com/office/drawing/2014/main" val="3062458222"/>
                        </a:ext>
                      </a:extLst>
                    </a:gridCol>
                    <a:gridCol w="190281">
                      <a:extLst>
                        <a:ext uri="{9D8B030D-6E8A-4147-A177-3AD203B41FA5}">
                          <a16:colId xmlns:a16="http://schemas.microsoft.com/office/drawing/2014/main" val="3526633600"/>
                        </a:ext>
                      </a:extLst>
                    </a:gridCol>
                    <a:gridCol w="190281">
                      <a:extLst>
                        <a:ext uri="{9D8B030D-6E8A-4147-A177-3AD203B41FA5}">
                          <a16:colId xmlns:a16="http://schemas.microsoft.com/office/drawing/2014/main" val="2758237804"/>
                        </a:ext>
                      </a:extLst>
                    </a:gridCol>
                    <a:gridCol w="190281">
                      <a:extLst>
                        <a:ext uri="{9D8B030D-6E8A-4147-A177-3AD203B41FA5}">
                          <a16:colId xmlns:a16="http://schemas.microsoft.com/office/drawing/2014/main" val="2939086412"/>
                        </a:ext>
                      </a:extLst>
                    </a:gridCol>
                    <a:gridCol w="190281">
                      <a:extLst>
                        <a:ext uri="{9D8B030D-6E8A-4147-A177-3AD203B41FA5}">
                          <a16:colId xmlns:a16="http://schemas.microsoft.com/office/drawing/2014/main" val="3420038936"/>
                        </a:ext>
                      </a:extLst>
                    </a:gridCol>
                  </a:tblGrid>
                  <a:tr h="4211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226" t="-1429" r="-2732258" b="-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000" t="-1429" r="-2546875" b="-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6452" t="-1429" r="-2529032" b="-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6452" t="-1429" r="-2429032" b="-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06452" t="-1429" r="-2329032" b="-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90625" t="-1429" r="-2156250" b="-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09677" t="-1429" r="-2125806" b="-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09677" t="-1429" r="-2025806" b="-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809677" t="-1429" r="-1925806" b="-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881250" t="-1429" r="-1765625" b="-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12903" t="-1429" r="-1722581" b="-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112903" t="-1429" r="-1622581" b="-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212903" t="-1429" r="-1522581" b="-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271875" t="-1429" r="-1375000" b="-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16129" t="-1429" r="-1319355" b="-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516129" t="-1429" r="-1219355" b="-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616129" t="-1429" r="-1119355" b="-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662500" t="-1429" r="-984375" b="-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819355" t="-1429" r="-916129" b="-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919355" t="-1429" r="-816129" b="-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19355" t="-1429" r="-716129" b="-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53125" t="-1429" r="-593750" b="-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222581" t="-1429" r="-512903" b="-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322581" t="-1429" r="-412903" b="-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422581" t="-1429" r="-312903" b="-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443750" t="-1429" r="-203125" b="-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625806" t="-1429" r="-109677" b="-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725806" t="-1429" r="-9677" b="-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48247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6769222"/>
                  </p:ext>
                </p:extLst>
              </p:nvPr>
            </p:nvGraphicFramePr>
            <p:xfrm>
              <a:off x="838200" y="4055432"/>
              <a:ext cx="5336688" cy="42672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90596">
                      <a:extLst>
                        <a:ext uri="{9D8B030D-6E8A-4147-A177-3AD203B41FA5}">
                          <a16:colId xmlns:a16="http://schemas.microsoft.com/office/drawing/2014/main" val="440142192"/>
                        </a:ext>
                      </a:extLst>
                    </a:gridCol>
                    <a:gridCol w="190596">
                      <a:extLst>
                        <a:ext uri="{9D8B030D-6E8A-4147-A177-3AD203B41FA5}">
                          <a16:colId xmlns:a16="http://schemas.microsoft.com/office/drawing/2014/main" val="3170389662"/>
                        </a:ext>
                      </a:extLst>
                    </a:gridCol>
                    <a:gridCol w="190596">
                      <a:extLst>
                        <a:ext uri="{9D8B030D-6E8A-4147-A177-3AD203B41FA5}">
                          <a16:colId xmlns:a16="http://schemas.microsoft.com/office/drawing/2014/main" val="3566273625"/>
                        </a:ext>
                      </a:extLst>
                    </a:gridCol>
                    <a:gridCol w="190596">
                      <a:extLst>
                        <a:ext uri="{9D8B030D-6E8A-4147-A177-3AD203B41FA5}">
                          <a16:colId xmlns:a16="http://schemas.microsoft.com/office/drawing/2014/main" val="904536140"/>
                        </a:ext>
                      </a:extLst>
                    </a:gridCol>
                    <a:gridCol w="190596">
                      <a:extLst>
                        <a:ext uri="{9D8B030D-6E8A-4147-A177-3AD203B41FA5}">
                          <a16:colId xmlns:a16="http://schemas.microsoft.com/office/drawing/2014/main" val="3697692419"/>
                        </a:ext>
                      </a:extLst>
                    </a:gridCol>
                    <a:gridCol w="190596">
                      <a:extLst>
                        <a:ext uri="{9D8B030D-6E8A-4147-A177-3AD203B41FA5}">
                          <a16:colId xmlns:a16="http://schemas.microsoft.com/office/drawing/2014/main" val="3131691068"/>
                        </a:ext>
                      </a:extLst>
                    </a:gridCol>
                    <a:gridCol w="190596">
                      <a:extLst>
                        <a:ext uri="{9D8B030D-6E8A-4147-A177-3AD203B41FA5}">
                          <a16:colId xmlns:a16="http://schemas.microsoft.com/office/drawing/2014/main" val="3337273285"/>
                        </a:ext>
                      </a:extLst>
                    </a:gridCol>
                    <a:gridCol w="190596">
                      <a:extLst>
                        <a:ext uri="{9D8B030D-6E8A-4147-A177-3AD203B41FA5}">
                          <a16:colId xmlns:a16="http://schemas.microsoft.com/office/drawing/2014/main" val="2208921119"/>
                        </a:ext>
                      </a:extLst>
                    </a:gridCol>
                    <a:gridCol w="190596">
                      <a:extLst>
                        <a:ext uri="{9D8B030D-6E8A-4147-A177-3AD203B41FA5}">
                          <a16:colId xmlns:a16="http://schemas.microsoft.com/office/drawing/2014/main" val="1683292977"/>
                        </a:ext>
                      </a:extLst>
                    </a:gridCol>
                    <a:gridCol w="190596">
                      <a:extLst>
                        <a:ext uri="{9D8B030D-6E8A-4147-A177-3AD203B41FA5}">
                          <a16:colId xmlns:a16="http://schemas.microsoft.com/office/drawing/2014/main" val="1685610728"/>
                        </a:ext>
                      </a:extLst>
                    </a:gridCol>
                    <a:gridCol w="190596">
                      <a:extLst>
                        <a:ext uri="{9D8B030D-6E8A-4147-A177-3AD203B41FA5}">
                          <a16:colId xmlns:a16="http://schemas.microsoft.com/office/drawing/2014/main" val="531083200"/>
                        </a:ext>
                      </a:extLst>
                    </a:gridCol>
                    <a:gridCol w="190596">
                      <a:extLst>
                        <a:ext uri="{9D8B030D-6E8A-4147-A177-3AD203B41FA5}">
                          <a16:colId xmlns:a16="http://schemas.microsoft.com/office/drawing/2014/main" val="2828106431"/>
                        </a:ext>
                      </a:extLst>
                    </a:gridCol>
                    <a:gridCol w="190596">
                      <a:extLst>
                        <a:ext uri="{9D8B030D-6E8A-4147-A177-3AD203B41FA5}">
                          <a16:colId xmlns:a16="http://schemas.microsoft.com/office/drawing/2014/main" val="439395105"/>
                        </a:ext>
                      </a:extLst>
                    </a:gridCol>
                    <a:gridCol w="190596">
                      <a:extLst>
                        <a:ext uri="{9D8B030D-6E8A-4147-A177-3AD203B41FA5}">
                          <a16:colId xmlns:a16="http://schemas.microsoft.com/office/drawing/2014/main" val="3884583969"/>
                        </a:ext>
                      </a:extLst>
                    </a:gridCol>
                    <a:gridCol w="190596">
                      <a:extLst>
                        <a:ext uri="{9D8B030D-6E8A-4147-A177-3AD203B41FA5}">
                          <a16:colId xmlns:a16="http://schemas.microsoft.com/office/drawing/2014/main" val="1582972569"/>
                        </a:ext>
                      </a:extLst>
                    </a:gridCol>
                    <a:gridCol w="190596">
                      <a:extLst>
                        <a:ext uri="{9D8B030D-6E8A-4147-A177-3AD203B41FA5}">
                          <a16:colId xmlns:a16="http://schemas.microsoft.com/office/drawing/2014/main" val="290926081"/>
                        </a:ext>
                      </a:extLst>
                    </a:gridCol>
                    <a:gridCol w="190596">
                      <a:extLst>
                        <a:ext uri="{9D8B030D-6E8A-4147-A177-3AD203B41FA5}">
                          <a16:colId xmlns:a16="http://schemas.microsoft.com/office/drawing/2014/main" val="1449966395"/>
                        </a:ext>
                      </a:extLst>
                    </a:gridCol>
                    <a:gridCol w="190596">
                      <a:extLst>
                        <a:ext uri="{9D8B030D-6E8A-4147-A177-3AD203B41FA5}">
                          <a16:colId xmlns:a16="http://schemas.microsoft.com/office/drawing/2014/main" val="26045100"/>
                        </a:ext>
                      </a:extLst>
                    </a:gridCol>
                    <a:gridCol w="190596">
                      <a:extLst>
                        <a:ext uri="{9D8B030D-6E8A-4147-A177-3AD203B41FA5}">
                          <a16:colId xmlns:a16="http://schemas.microsoft.com/office/drawing/2014/main" val="2260218424"/>
                        </a:ext>
                      </a:extLst>
                    </a:gridCol>
                    <a:gridCol w="190596">
                      <a:extLst>
                        <a:ext uri="{9D8B030D-6E8A-4147-A177-3AD203B41FA5}">
                          <a16:colId xmlns:a16="http://schemas.microsoft.com/office/drawing/2014/main" val="251916249"/>
                        </a:ext>
                      </a:extLst>
                    </a:gridCol>
                    <a:gridCol w="190596">
                      <a:extLst>
                        <a:ext uri="{9D8B030D-6E8A-4147-A177-3AD203B41FA5}">
                          <a16:colId xmlns:a16="http://schemas.microsoft.com/office/drawing/2014/main" val="1149324702"/>
                        </a:ext>
                      </a:extLst>
                    </a:gridCol>
                    <a:gridCol w="190596">
                      <a:extLst>
                        <a:ext uri="{9D8B030D-6E8A-4147-A177-3AD203B41FA5}">
                          <a16:colId xmlns:a16="http://schemas.microsoft.com/office/drawing/2014/main" val="412474325"/>
                        </a:ext>
                      </a:extLst>
                    </a:gridCol>
                    <a:gridCol w="190596">
                      <a:extLst>
                        <a:ext uri="{9D8B030D-6E8A-4147-A177-3AD203B41FA5}">
                          <a16:colId xmlns:a16="http://schemas.microsoft.com/office/drawing/2014/main" val="2175188205"/>
                        </a:ext>
                      </a:extLst>
                    </a:gridCol>
                    <a:gridCol w="190596">
                      <a:extLst>
                        <a:ext uri="{9D8B030D-6E8A-4147-A177-3AD203B41FA5}">
                          <a16:colId xmlns:a16="http://schemas.microsoft.com/office/drawing/2014/main" val="3062458222"/>
                        </a:ext>
                      </a:extLst>
                    </a:gridCol>
                    <a:gridCol w="190596">
                      <a:extLst>
                        <a:ext uri="{9D8B030D-6E8A-4147-A177-3AD203B41FA5}">
                          <a16:colId xmlns:a16="http://schemas.microsoft.com/office/drawing/2014/main" val="3526633600"/>
                        </a:ext>
                      </a:extLst>
                    </a:gridCol>
                    <a:gridCol w="190596">
                      <a:extLst>
                        <a:ext uri="{9D8B030D-6E8A-4147-A177-3AD203B41FA5}">
                          <a16:colId xmlns:a16="http://schemas.microsoft.com/office/drawing/2014/main" val="2758237804"/>
                        </a:ext>
                      </a:extLst>
                    </a:gridCol>
                    <a:gridCol w="190596">
                      <a:extLst>
                        <a:ext uri="{9D8B030D-6E8A-4147-A177-3AD203B41FA5}">
                          <a16:colId xmlns:a16="http://schemas.microsoft.com/office/drawing/2014/main" val="2939086412"/>
                        </a:ext>
                      </a:extLst>
                    </a:gridCol>
                    <a:gridCol w="190596">
                      <a:extLst>
                        <a:ext uri="{9D8B030D-6E8A-4147-A177-3AD203B41FA5}">
                          <a16:colId xmlns:a16="http://schemas.microsoft.com/office/drawing/2014/main" val="3420038936"/>
                        </a:ext>
                      </a:extLst>
                    </a:gridCol>
                  </a:tblGrid>
                  <a:tr h="333168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n-US" sz="16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16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kumimoji="0" lang="en-US" sz="16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kumimoji="0" lang="en-US" sz="1600" b="1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45720" marR="45720" marT="182880" marB="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D7D31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n-US" sz="16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16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kumimoji="0" lang="en-US" sz="16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kumimoji="0" lang="en-US" sz="1600" b="1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D7D31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n-US" sz="16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16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kumimoji="0" lang="en-US" sz="16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kumimoji="0" lang="en-US" sz="1600" b="1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D7D31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n-US" sz="16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16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kumimoji="0" lang="en-US" sz="16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𝟑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kumimoji="0" lang="en-US" sz="1600" b="1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D7D31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n-US" sz="16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16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kumimoji="0" lang="en-US" sz="16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kumimoji="0" lang="en-US" sz="1600" b="1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D7D31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n-US" sz="16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16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kumimoji="0" lang="en-US" sz="16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𝟓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kumimoji="0" lang="en-US" sz="1600" b="1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D7D31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n-US" sz="16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16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kumimoji="0" lang="en-US" sz="1600" b="1" i="1" u="none" strike="noStrike" kern="1200" cap="none" spc="0" normalizeH="0" baseline="3000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𝟔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kumimoji="0" lang="en-US" sz="1600" b="1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D7D31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aseline="30000" dirty="0"/>
                        </a:p>
                      </a:txBody>
                      <a:tcPr marL="45720" marR="45720" marT="182880" marB="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pattFill prst="dkUpDiag">
                          <a:fgClr>
                            <a:schemeClr val="bg2">
                              <a:lumMod val="75000"/>
                            </a:schemeClr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en-US" sz="16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pattFill prst="dkUpDiag">
                          <a:fgClr>
                            <a:schemeClr val="bg2">
                              <a:lumMod val="75000"/>
                            </a:schemeClr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en-US" sz="16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pattFill prst="dkUpDiag">
                          <a:fgClr>
                            <a:schemeClr val="bg2">
                              <a:lumMod val="75000"/>
                            </a:schemeClr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en-US" sz="16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pattFill prst="dkUpDiag">
                          <a:fgClr>
                            <a:schemeClr val="bg2">
                              <a:lumMod val="75000"/>
                            </a:schemeClr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en-US" sz="16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pattFill prst="dkUpDiag">
                          <a:fgClr>
                            <a:schemeClr val="bg2">
                              <a:lumMod val="75000"/>
                            </a:schemeClr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en-US" sz="16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pattFill prst="dkUpDiag">
                          <a:fgClr>
                            <a:schemeClr val="bg2">
                              <a:lumMod val="75000"/>
                            </a:schemeClr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en-US" sz="16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pattFill prst="dkUpDiag">
                          <a:fgClr>
                            <a:schemeClr val="bg2">
                              <a:lumMod val="75000"/>
                            </a:schemeClr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aseline="30000" dirty="0"/>
                        </a:p>
                      </a:txBody>
                      <a:tcPr marL="45720" marR="45720" marT="182880" marB="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pattFill prst="dkUpDiag">
                          <a:fgClr>
                            <a:schemeClr val="bg2">
                              <a:lumMod val="75000"/>
                            </a:schemeClr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en-US" sz="16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pattFill prst="dkUpDiag">
                          <a:fgClr>
                            <a:schemeClr val="bg2">
                              <a:lumMod val="75000"/>
                            </a:schemeClr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en-US" sz="16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pattFill prst="dkUpDiag">
                          <a:fgClr>
                            <a:schemeClr val="bg2">
                              <a:lumMod val="75000"/>
                            </a:schemeClr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en-US" sz="16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pattFill prst="dkUpDiag">
                          <a:fgClr>
                            <a:schemeClr val="bg2">
                              <a:lumMod val="75000"/>
                            </a:schemeClr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en-US" sz="16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pattFill prst="dkUpDiag">
                          <a:fgClr>
                            <a:schemeClr val="bg2">
                              <a:lumMod val="75000"/>
                            </a:schemeClr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en-US" sz="16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pattFill prst="dkUpDiag">
                          <a:fgClr>
                            <a:schemeClr val="bg2">
                              <a:lumMod val="75000"/>
                            </a:schemeClr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en-US" sz="16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pattFill prst="dkUpDiag">
                          <a:fgClr>
                            <a:schemeClr val="bg2">
                              <a:lumMod val="75000"/>
                            </a:schemeClr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aseline="30000" dirty="0"/>
                        </a:p>
                      </a:txBody>
                      <a:tcPr marL="45720" marR="45720" marT="182880" marB="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pattFill prst="dkUpDiag">
                          <a:fgClr>
                            <a:schemeClr val="bg2">
                              <a:lumMod val="75000"/>
                            </a:schemeClr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en-US" sz="16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pattFill prst="dkUpDiag">
                          <a:fgClr>
                            <a:schemeClr val="bg2">
                              <a:lumMod val="75000"/>
                            </a:schemeClr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en-US" sz="16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pattFill prst="dkUpDiag">
                          <a:fgClr>
                            <a:schemeClr val="bg2">
                              <a:lumMod val="75000"/>
                            </a:schemeClr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en-US" sz="16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pattFill prst="dkUpDiag">
                          <a:fgClr>
                            <a:schemeClr val="bg2">
                              <a:lumMod val="75000"/>
                            </a:schemeClr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en-US" sz="16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pattFill prst="dkUpDiag">
                          <a:fgClr>
                            <a:schemeClr val="bg2">
                              <a:lumMod val="75000"/>
                            </a:schemeClr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en-US" sz="16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pattFill prst="dkUpDiag">
                          <a:fgClr>
                            <a:schemeClr val="bg2">
                              <a:lumMod val="75000"/>
                            </a:schemeClr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en-US" sz="16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pattFill prst="dkUpDiag">
                          <a:fgClr>
                            <a:schemeClr val="bg2">
                              <a:lumMod val="75000"/>
                            </a:schemeClr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48247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6769222"/>
                  </p:ext>
                </p:extLst>
              </p:nvPr>
            </p:nvGraphicFramePr>
            <p:xfrm>
              <a:off x="838200" y="4055432"/>
              <a:ext cx="5336688" cy="42672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90596">
                      <a:extLst>
                        <a:ext uri="{9D8B030D-6E8A-4147-A177-3AD203B41FA5}">
                          <a16:colId xmlns:a16="http://schemas.microsoft.com/office/drawing/2014/main" val="440142192"/>
                        </a:ext>
                      </a:extLst>
                    </a:gridCol>
                    <a:gridCol w="190596">
                      <a:extLst>
                        <a:ext uri="{9D8B030D-6E8A-4147-A177-3AD203B41FA5}">
                          <a16:colId xmlns:a16="http://schemas.microsoft.com/office/drawing/2014/main" val="3170389662"/>
                        </a:ext>
                      </a:extLst>
                    </a:gridCol>
                    <a:gridCol w="190596">
                      <a:extLst>
                        <a:ext uri="{9D8B030D-6E8A-4147-A177-3AD203B41FA5}">
                          <a16:colId xmlns:a16="http://schemas.microsoft.com/office/drawing/2014/main" val="3566273625"/>
                        </a:ext>
                      </a:extLst>
                    </a:gridCol>
                    <a:gridCol w="190596">
                      <a:extLst>
                        <a:ext uri="{9D8B030D-6E8A-4147-A177-3AD203B41FA5}">
                          <a16:colId xmlns:a16="http://schemas.microsoft.com/office/drawing/2014/main" val="904536140"/>
                        </a:ext>
                      </a:extLst>
                    </a:gridCol>
                    <a:gridCol w="190596">
                      <a:extLst>
                        <a:ext uri="{9D8B030D-6E8A-4147-A177-3AD203B41FA5}">
                          <a16:colId xmlns:a16="http://schemas.microsoft.com/office/drawing/2014/main" val="3697692419"/>
                        </a:ext>
                      </a:extLst>
                    </a:gridCol>
                    <a:gridCol w="190596">
                      <a:extLst>
                        <a:ext uri="{9D8B030D-6E8A-4147-A177-3AD203B41FA5}">
                          <a16:colId xmlns:a16="http://schemas.microsoft.com/office/drawing/2014/main" val="3131691068"/>
                        </a:ext>
                      </a:extLst>
                    </a:gridCol>
                    <a:gridCol w="190596">
                      <a:extLst>
                        <a:ext uri="{9D8B030D-6E8A-4147-A177-3AD203B41FA5}">
                          <a16:colId xmlns:a16="http://schemas.microsoft.com/office/drawing/2014/main" val="3337273285"/>
                        </a:ext>
                      </a:extLst>
                    </a:gridCol>
                    <a:gridCol w="190596">
                      <a:extLst>
                        <a:ext uri="{9D8B030D-6E8A-4147-A177-3AD203B41FA5}">
                          <a16:colId xmlns:a16="http://schemas.microsoft.com/office/drawing/2014/main" val="2208921119"/>
                        </a:ext>
                      </a:extLst>
                    </a:gridCol>
                    <a:gridCol w="190596">
                      <a:extLst>
                        <a:ext uri="{9D8B030D-6E8A-4147-A177-3AD203B41FA5}">
                          <a16:colId xmlns:a16="http://schemas.microsoft.com/office/drawing/2014/main" val="1683292977"/>
                        </a:ext>
                      </a:extLst>
                    </a:gridCol>
                    <a:gridCol w="190596">
                      <a:extLst>
                        <a:ext uri="{9D8B030D-6E8A-4147-A177-3AD203B41FA5}">
                          <a16:colId xmlns:a16="http://schemas.microsoft.com/office/drawing/2014/main" val="1685610728"/>
                        </a:ext>
                      </a:extLst>
                    </a:gridCol>
                    <a:gridCol w="190596">
                      <a:extLst>
                        <a:ext uri="{9D8B030D-6E8A-4147-A177-3AD203B41FA5}">
                          <a16:colId xmlns:a16="http://schemas.microsoft.com/office/drawing/2014/main" val="531083200"/>
                        </a:ext>
                      </a:extLst>
                    </a:gridCol>
                    <a:gridCol w="190596">
                      <a:extLst>
                        <a:ext uri="{9D8B030D-6E8A-4147-A177-3AD203B41FA5}">
                          <a16:colId xmlns:a16="http://schemas.microsoft.com/office/drawing/2014/main" val="2828106431"/>
                        </a:ext>
                      </a:extLst>
                    </a:gridCol>
                    <a:gridCol w="190596">
                      <a:extLst>
                        <a:ext uri="{9D8B030D-6E8A-4147-A177-3AD203B41FA5}">
                          <a16:colId xmlns:a16="http://schemas.microsoft.com/office/drawing/2014/main" val="439395105"/>
                        </a:ext>
                      </a:extLst>
                    </a:gridCol>
                    <a:gridCol w="190596">
                      <a:extLst>
                        <a:ext uri="{9D8B030D-6E8A-4147-A177-3AD203B41FA5}">
                          <a16:colId xmlns:a16="http://schemas.microsoft.com/office/drawing/2014/main" val="3884583969"/>
                        </a:ext>
                      </a:extLst>
                    </a:gridCol>
                    <a:gridCol w="190596">
                      <a:extLst>
                        <a:ext uri="{9D8B030D-6E8A-4147-A177-3AD203B41FA5}">
                          <a16:colId xmlns:a16="http://schemas.microsoft.com/office/drawing/2014/main" val="1582972569"/>
                        </a:ext>
                      </a:extLst>
                    </a:gridCol>
                    <a:gridCol w="190596">
                      <a:extLst>
                        <a:ext uri="{9D8B030D-6E8A-4147-A177-3AD203B41FA5}">
                          <a16:colId xmlns:a16="http://schemas.microsoft.com/office/drawing/2014/main" val="290926081"/>
                        </a:ext>
                      </a:extLst>
                    </a:gridCol>
                    <a:gridCol w="190596">
                      <a:extLst>
                        <a:ext uri="{9D8B030D-6E8A-4147-A177-3AD203B41FA5}">
                          <a16:colId xmlns:a16="http://schemas.microsoft.com/office/drawing/2014/main" val="1449966395"/>
                        </a:ext>
                      </a:extLst>
                    </a:gridCol>
                    <a:gridCol w="190596">
                      <a:extLst>
                        <a:ext uri="{9D8B030D-6E8A-4147-A177-3AD203B41FA5}">
                          <a16:colId xmlns:a16="http://schemas.microsoft.com/office/drawing/2014/main" val="26045100"/>
                        </a:ext>
                      </a:extLst>
                    </a:gridCol>
                    <a:gridCol w="190596">
                      <a:extLst>
                        <a:ext uri="{9D8B030D-6E8A-4147-A177-3AD203B41FA5}">
                          <a16:colId xmlns:a16="http://schemas.microsoft.com/office/drawing/2014/main" val="2260218424"/>
                        </a:ext>
                      </a:extLst>
                    </a:gridCol>
                    <a:gridCol w="190596">
                      <a:extLst>
                        <a:ext uri="{9D8B030D-6E8A-4147-A177-3AD203B41FA5}">
                          <a16:colId xmlns:a16="http://schemas.microsoft.com/office/drawing/2014/main" val="251916249"/>
                        </a:ext>
                      </a:extLst>
                    </a:gridCol>
                    <a:gridCol w="190596">
                      <a:extLst>
                        <a:ext uri="{9D8B030D-6E8A-4147-A177-3AD203B41FA5}">
                          <a16:colId xmlns:a16="http://schemas.microsoft.com/office/drawing/2014/main" val="1149324702"/>
                        </a:ext>
                      </a:extLst>
                    </a:gridCol>
                    <a:gridCol w="190596">
                      <a:extLst>
                        <a:ext uri="{9D8B030D-6E8A-4147-A177-3AD203B41FA5}">
                          <a16:colId xmlns:a16="http://schemas.microsoft.com/office/drawing/2014/main" val="412474325"/>
                        </a:ext>
                      </a:extLst>
                    </a:gridCol>
                    <a:gridCol w="190596">
                      <a:extLst>
                        <a:ext uri="{9D8B030D-6E8A-4147-A177-3AD203B41FA5}">
                          <a16:colId xmlns:a16="http://schemas.microsoft.com/office/drawing/2014/main" val="2175188205"/>
                        </a:ext>
                      </a:extLst>
                    </a:gridCol>
                    <a:gridCol w="190596">
                      <a:extLst>
                        <a:ext uri="{9D8B030D-6E8A-4147-A177-3AD203B41FA5}">
                          <a16:colId xmlns:a16="http://schemas.microsoft.com/office/drawing/2014/main" val="3062458222"/>
                        </a:ext>
                      </a:extLst>
                    </a:gridCol>
                    <a:gridCol w="190596">
                      <a:extLst>
                        <a:ext uri="{9D8B030D-6E8A-4147-A177-3AD203B41FA5}">
                          <a16:colId xmlns:a16="http://schemas.microsoft.com/office/drawing/2014/main" val="3526633600"/>
                        </a:ext>
                      </a:extLst>
                    </a:gridCol>
                    <a:gridCol w="190596">
                      <a:extLst>
                        <a:ext uri="{9D8B030D-6E8A-4147-A177-3AD203B41FA5}">
                          <a16:colId xmlns:a16="http://schemas.microsoft.com/office/drawing/2014/main" val="2758237804"/>
                        </a:ext>
                      </a:extLst>
                    </a:gridCol>
                    <a:gridCol w="190596">
                      <a:extLst>
                        <a:ext uri="{9D8B030D-6E8A-4147-A177-3AD203B41FA5}">
                          <a16:colId xmlns:a16="http://schemas.microsoft.com/office/drawing/2014/main" val="2939086412"/>
                        </a:ext>
                      </a:extLst>
                    </a:gridCol>
                    <a:gridCol w="190596">
                      <a:extLst>
                        <a:ext uri="{9D8B030D-6E8A-4147-A177-3AD203B41FA5}">
                          <a16:colId xmlns:a16="http://schemas.microsoft.com/office/drawing/2014/main" val="3420038936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226" t="-1408" r="-2735484" b="-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000" t="-1408" r="-2550000" b="-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6452" t="-1408" r="-2532258" b="-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06452" t="-1408" r="-2432258" b="-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06452" t="-1408" r="-2332258" b="-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90625" t="-1408" r="-2159375" b="-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609677" t="-1408" r="-2129032" b="-281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aseline="30000" dirty="0"/>
                        </a:p>
                      </a:txBody>
                      <a:tcPr marL="45720" marR="45720" marT="182880" marB="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pattFill prst="dkUpDiag">
                          <a:fgClr>
                            <a:schemeClr val="bg2">
                              <a:lumMod val="75000"/>
                            </a:schemeClr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en-US" sz="16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pattFill prst="dkUpDiag">
                          <a:fgClr>
                            <a:schemeClr val="bg2">
                              <a:lumMod val="75000"/>
                            </a:schemeClr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en-US" sz="16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pattFill prst="dkUpDiag">
                          <a:fgClr>
                            <a:schemeClr val="bg2">
                              <a:lumMod val="75000"/>
                            </a:schemeClr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en-US" sz="16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pattFill prst="dkUpDiag">
                          <a:fgClr>
                            <a:schemeClr val="bg2">
                              <a:lumMod val="75000"/>
                            </a:schemeClr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en-US" sz="16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pattFill prst="dkUpDiag">
                          <a:fgClr>
                            <a:schemeClr val="bg2">
                              <a:lumMod val="75000"/>
                            </a:schemeClr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en-US" sz="16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pattFill prst="dkUpDiag">
                          <a:fgClr>
                            <a:schemeClr val="bg2">
                              <a:lumMod val="75000"/>
                            </a:schemeClr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en-US" sz="16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pattFill prst="dkUpDiag">
                          <a:fgClr>
                            <a:schemeClr val="bg2">
                              <a:lumMod val="75000"/>
                            </a:schemeClr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aseline="30000" dirty="0"/>
                        </a:p>
                      </a:txBody>
                      <a:tcPr marL="45720" marR="45720" marT="182880" marB="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pattFill prst="dkUpDiag">
                          <a:fgClr>
                            <a:schemeClr val="bg2">
                              <a:lumMod val="75000"/>
                            </a:schemeClr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en-US" sz="16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pattFill prst="dkUpDiag">
                          <a:fgClr>
                            <a:schemeClr val="bg2">
                              <a:lumMod val="75000"/>
                            </a:schemeClr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en-US" sz="16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pattFill prst="dkUpDiag">
                          <a:fgClr>
                            <a:schemeClr val="bg2">
                              <a:lumMod val="75000"/>
                            </a:schemeClr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en-US" sz="16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pattFill prst="dkUpDiag">
                          <a:fgClr>
                            <a:schemeClr val="bg2">
                              <a:lumMod val="75000"/>
                            </a:schemeClr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en-US" sz="16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pattFill prst="dkUpDiag">
                          <a:fgClr>
                            <a:schemeClr val="bg2">
                              <a:lumMod val="75000"/>
                            </a:schemeClr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en-US" sz="16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pattFill prst="dkUpDiag">
                          <a:fgClr>
                            <a:schemeClr val="bg2">
                              <a:lumMod val="75000"/>
                            </a:schemeClr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en-US" sz="16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pattFill prst="dkUpDiag">
                          <a:fgClr>
                            <a:schemeClr val="bg2">
                              <a:lumMod val="75000"/>
                            </a:schemeClr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aseline="30000" dirty="0"/>
                        </a:p>
                      </a:txBody>
                      <a:tcPr marL="45720" marR="45720" marT="182880" marB="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pattFill prst="dkUpDiag">
                          <a:fgClr>
                            <a:schemeClr val="bg2">
                              <a:lumMod val="75000"/>
                            </a:schemeClr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en-US" sz="16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pattFill prst="dkUpDiag">
                          <a:fgClr>
                            <a:schemeClr val="bg2">
                              <a:lumMod val="75000"/>
                            </a:schemeClr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en-US" sz="16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pattFill prst="dkUpDiag">
                          <a:fgClr>
                            <a:schemeClr val="bg2">
                              <a:lumMod val="75000"/>
                            </a:schemeClr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en-US" sz="16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pattFill prst="dkUpDiag">
                          <a:fgClr>
                            <a:schemeClr val="bg2">
                              <a:lumMod val="75000"/>
                            </a:schemeClr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en-US" sz="16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pattFill prst="dkUpDiag">
                          <a:fgClr>
                            <a:schemeClr val="bg2">
                              <a:lumMod val="75000"/>
                            </a:schemeClr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en-US" sz="16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pattFill prst="dkUpDiag">
                          <a:fgClr>
                            <a:schemeClr val="bg2">
                              <a:lumMod val="75000"/>
                            </a:schemeClr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en-US" sz="1600" dirty="0"/>
                        </a:p>
                      </a:txBody>
                      <a:tcPr marL="45720" marR="45720" marT="18288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pattFill prst="dkUpDiag">
                          <a:fgClr>
                            <a:schemeClr val="bg2">
                              <a:lumMod val="75000"/>
                            </a:schemeClr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482473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914" y="3118521"/>
            <a:ext cx="4152886" cy="30584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70340" y="2314733"/>
                <a:ext cx="10593926" cy="959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1"/>
                <a:r>
                  <a:rPr lang="en-US" dirty="0" smtClean="0"/>
                  <a:t>ReLU</a:t>
                </a:r>
                <a:r>
                  <a:rPr lang="en-US" dirty="0"/>
                  <a:t>(Linear(196x60))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:r>
                  <a:rPr lang="en-US" dirty="0" err="1">
                    <a:sym typeface="Wingdings" panose="05000000000000000000" pitchFamily="2" charset="2"/>
                  </a:rPr>
                  <a:t>ReLU</a:t>
                </a:r>
                <a:r>
                  <a:rPr lang="en-US" dirty="0">
                    <a:sym typeface="Wingdings" panose="05000000000000000000" pitchFamily="2" charset="2"/>
                  </a:rPr>
                  <a:t>(</a:t>
                </a:r>
                <a:r>
                  <a:rPr lang="en-US" dirty="0"/>
                  <a:t>Linear(60x30)) </a:t>
                </a:r>
                <a:r>
                  <a:rPr lang="en-US" dirty="0">
                    <a:sym typeface="Wingdings" panose="05000000000000000000" pitchFamily="2" charset="2"/>
                  </a:rPr>
                  <a:t></a:t>
                </a:r>
                <a:r>
                  <a:rPr lang="en-US" dirty="0" err="1">
                    <a:sym typeface="Wingdings" panose="05000000000000000000" pitchFamily="2" charset="2"/>
                  </a:rPr>
                  <a:t>ReLU</a:t>
                </a:r>
                <a:r>
                  <a:rPr lang="en-US" dirty="0">
                    <a:sym typeface="Wingdings" panose="05000000000000000000" pitchFamily="2" charset="2"/>
                  </a:rPr>
                  <a:t>(</a:t>
                </a:r>
                <a:r>
                  <a:rPr lang="en-US" dirty="0"/>
                  <a:t>Linear(30x15))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:r>
                  <a:rPr lang="en-US" dirty="0" err="1">
                    <a:sym typeface="Wingdings" panose="05000000000000000000" pitchFamily="2" charset="2"/>
                  </a:rPr>
                  <a:t>ReLU</a:t>
                </a:r>
                <a:r>
                  <a:rPr lang="en-US" dirty="0">
                    <a:sym typeface="Wingdings" panose="05000000000000000000" pitchFamily="2" charset="2"/>
                  </a:rPr>
                  <a:t>(Linear(15x7))  Linear(7x1</a:t>
                </a:r>
                <a:r>
                  <a:rPr lang="en-US" dirty="0" smtClean="0">
                    <a:sym typeface="Wingdings" panose="05000000000000000000" pitchFamily="2" charset="2"/>
                  </a:rPr>
                  <a:t>)</a:t>
                </a:r>
              </a:p>
              <a:p>
                <a:pPr lvl="1"/>
                <a:r>
                  <a:rPr lang="en-US" dirty="0" smtClean="0">
                    <a:sym typeface="Wingdings" panose="05000000000000000000" pitchFamily="2" charset="2"/>
                  </a:rPr>
                  <a:t>Adam,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𝑙𝑟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−5</m:t>
                        </m:r>
                      </m:sup>
                    </m:sSup>
                  </m:oMath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𝑚𝑜𝑑𝑒𝑙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𝑦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𝑚𝑜𝑑𝑒𝑙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is correct within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±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accuracy</a:t>
                </a:r>
                <a:endParaRPr lang="en-US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340" y="2314733"/>
                <a:ext cx="10593926" cy="959878"/>
              </a:xfrm>
              <a:prstGeom prst="rect">
                <a:avLst/>
              </a:prstGeom>
              <a:blipFill>
                <a:blip r:embed="rId6"/>
                <a:stretch>
                  <a:fillRect t="-4459" b="-6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838200" y="3734018"/>
            <a:ext cx="22589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Bounds model (B-model)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838200" y="4557440"/>
            <a:ext cx="35012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Bounds-Dependence model (BD-model)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7115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Permutation-Performance Distribution</a:t>
            </a:r>
            <a:endParaRPr lang="en-US" dirty="0"/>
          </a:p>
        </p:txBody>
      </p:sp>
      <p:pic>
        <p:nvPicPr>
          <p:cNvPr id="4" name="Content Placeholder 3" descr="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266" y="1710814"/>
            <a:ext cx="4900477" cy="4351338"/>
          </a:xfrm>
        </p:spPr>
      </p:pic>
      <p:sp>
        <p:nvSpPr>
          <p:cNvPr id="3" name="Slide Number Placeholder 2" descr="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12</a:t>
            </a:r>
            <a:endParaRPr lang="en-US"/>
          </a:p>
        </p:txBody>
      </p:sp>
      <p:sp>
        <p:nvSpPr>
          <p:cNvPr id="5" name="Date Placeholder 4" descr="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  <p:sp>
        <p:nvSpPr>
          <p:cNvPr id="7" name="Down Arrow 6" descr=" 7"/>
          <p:cNvSpPr/>
          <p:nvPr/>
        </p:nvSpPr>
        <p:spPr>
          <a:xfrm>
            <a:off x="2893807" y="1710814"/>
            <a:ext cx="326459" cy="105319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050" dirty="0" smtClean="0"/>
              <a:t>Permutation</a:t>
            </a:r>
            <a:endParaRPr lang="en-US" sz="1050" dirty="0"/>
          </a:p>
        </p:txBody>
      </p:sp>
      <p:sp>
        <p:nvSpPr>
          <p:cNvPr id="8" name="Right Arrow 7" descr=" 8"/>
          <p:cNvSpPr/>
          <p:nvPr/>
        </p:nvSpPr>
        <p:spPr>
          <a:xfrm>
            <a:off x="3220266" y="1390575"/>
            <a:ext cx="1102178" cy="31017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Layer</a:t>
            </a:r>
            <a:endParaRPr lang="en-US" sz="900" dirty="0"/>
          </a:p>
        </p:txBody>
      </p:sp>
      <p:sp>
        <p:nvSpPr>
          <p:cNvPr id="6" name="TextBox 5" descr=" 6"/>
          <p:cNvSpPr txBox="1"/>
          <p:nvPr/>
        </p:nvSpPr>
        <p:spPr>
          <a:xfrm>
            <a:off x="4233664" y="6079351"/>
            <a:ext cx="54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labels</a:t>
            </a:r>
            <a:endParaRPr lang="en-US" sz="1200" dirty="0"/>
          </a:p>
        </p:txBody>
      </p:sp>
      <p:sp>
        <p:nvSpPr>
          <p:cNvPr id="9" name="TextBox 8" descr=" 9"/>
          <p:cNvSpPr txBox="1"/>
          <p:nvPr/>
        </p:nvSpPr>
        <p:spPr>
          <a:xfrm>
            <a:off x="6528264" y="6079350"/>
            <a:ext cx="883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predictions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37152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Permutation-Performance Distribution</a:t>
            </a:r>
            <a:endParaRPr lang="en-US" dirty="0"/>
          </a:p>
        </p:txBody>
      </p:sp>
      <p:pic>
        <p:nvPicPr>
          <p:cNvPr id="4" name="Content Placeholder 3" descr="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266" y="1710814"/>
            <a:ext cx="4900477" cy="4351338"/>
          </a:xfrm>
        </p:spPr>
      </p:pic>
      <p:sp>
        <p:nvSpPr>
          <p:cNvPr id="3" name="Slide Number Placeholder 2" descr="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12</a:t>
            </a:r>
            <a:endParaRPr lang="en-US"/>
          </a:p>
        </p:txBody>
      </p:sp>
      <p:sp>
        <p:nvSpPr>
          <p:cNvPr id="5" name="Date Placeholder 4" descr="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  <p:sp>
        <p:nvSpPr>
          <p:cNvPr id="7" name="Down Arrow 6" descr=" 7"/>
          <p:cNvSpPr/>
          <p:nvPr/>
        </p:nvSpPr>
        <p:spPr>
          <a:xfrm>
            <a:off x="2893807" y="1710814"/>
            <a:ext cx="326459" cy="105319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050" dirty="0" smtClean="0"/>
              <a:t>Permutation</a:t>
            </a:r>
            <a:endParaRPr lang="en-US" sz="1050" dirty="0"/>
          </a:p>
        </p:txBody>
      </p:sp>
      <p:sp>
        <p:nvSpPr>
          <p:cNvPr id="8" name="Right Arrow 7" descr=" 8"/>
          <p:cNvSpPr/>
          <p:nvPr/>
        </p:nvSpPr>
        <p:spPr>
          <a:xfrm>
            <a:off x="3220266" y="1390575"/>
            <a:ext cx="1102178" cy="31017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Layer</a:t>
            </a:r>
            <a:endParaRPr lang="en-US" sz="900" dirty="0"/>
          </a:p>
        </p:txBody>
      </p:sp>
      <p:sp>
        <p:nvSpPr>
          <p:cNvPr id="6" name="TextBox 5" descr=" 6"/>
          <p:cNvSpPr txBox="1"/>
          <p:nvPr/>
        </p:nvSpPr>
        <p:spPr>
          <a:xfrm>
            <a:off x="4233664" y="6079351"/>
            <a:ext cx="54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labels</a:t>
            </a:r>
            <a:endParaRPr lang="en-US" sz="1200" dirty="0"/>
          </a:p>
        </p:txBody>
      </p:sp>
      <p:sp>
        <p:nvSpPr>
          <p:cNvPr id="9" name="TextBox 8" descr=" 9"/>
          <p:cNvSpPr txBox="1"/>
          <p:nvPr/>
        </p:nvSpPr>
        <p:spPr>
          <a:xfrm>
            <a:off x="6528264" y="6079350"/>
            <a:ext cx="883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predictions</a:t>
            </a:r>
            <a:endParaRPr lang="en-US" sz="1200" dirty="0"/>
          </a:p>
        </p:txBody>
      </p:sp>
      <p:sp>
        <p:nvSpPr>
          <p:cNvPr id="10" name="Rectangle 9" descr=" 10"/>
          <p:cNvSpPr/>
          <p:nvPr/>
        </p:nvSpPr>
        <p:spPr>
          <a:xfrm>
            <a:off x="3087445" y="5163671"/>
            <a:ext cx="5260489" cy="91860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 descr=" 16"/>
          <p:cNvSpPr txBox="1"/>
          <p:nvPr/>
        </p:nvSpPr>
        <p:spPr>
          <a:xfrm>
            <a:off x="8875059" y="5438309"/>
            <a:ext cx="1686680" cy="369332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{N,*,*,*,*,K</a:t>
            </a:r>
            <a:r>
              <a:rPr lang="en-US" baseline="-25000" dirty="0" smtClean="0"/>
              <a:t>16</a:t>
            </a:r>
            <a:r>
              <a:rPr lang="en-US" dirty="0" smtClean="0"/>
              <a:t>,C}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393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Permutation-Performance Distribution</a:t>
            </a:r>
            <a:endParaRPr lang="en-US" dirty="0"/>
          </a:p>
        </p:txBody>
      </p:sp>
      <p:pic>
        <p:nvPicPr>
          <p:cNvPr id="4" name="Content Placeholder 3" descr="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266" y="1710814"/>
            <a:ext cx="4900477" cy="4351338"/>
          </a:xfrm>
        </p:spPr>
      </p:pic>
      <p:sp>
        <p:nvSpPr>
          <p:cNvPr id="3" name="Slide Number Placeholder 2" descr="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12</a:t>
            </a:r>
            <a:endParaRPr lang="en-US"/>
          </a:p>
        </p:txBody>
      </p:sp>
      <p:sp>
        <p:nvSpPr>
          <p:cNvPr id="5" name="Date Placeholder 4" descr="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  <p:sp>
        <p:nvSpPr>
          <p:cNvPr id="7" name="Down Arrow 6" descr=" 7"/>
          <p:cNvSpPr/>
          <p:nvPr/>
        </p:nvSpPr>
        <p:spPr>
          <a:xfrm>
            <a:off x="2893807" y="1710814"/>
            <a:ext cx="326459" cy="105319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050" dirty="0" smtClean="0"/>
              <a:t>Permutation</a:t>
            </a:r>
            <a:endParaRPr lang="en-US" sz="1050" dirty="0"/>
          </a:p>
        </p:txBody>
      </p:sp>
      <p:sp>
        <p:nvSpPr>
          <p:cNvPr id="8" name="Right Arrow 7" descr=" 8"/>
          <p:cNvSpPr/>
          <p:nvPr/>
        </p:nvSpPr>
        <p:spPr>
          <a:xfrm>
            <a:off x="3220266" y="1390575"/>
            <a:ext cx="1102178" cy="31017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Layer</a:t>
            </a:r>
            <a:endParaRPr lang="en-US" sz="900" dirty="0"/>
          </a:p>
        </p:txBody>
      </p:sp>
      <p:sp>
        <p:nvSpPr>
          <p:cNvPr id="6" name="TextBox 5" descr=" 6"/>
          <p:cNvSpPr txBox="1"/>
          <p:nvPr/>
        </p:nvSpPr>
        <p:spPr>
          <a:xfrm>
            <a:off x="4233664" y="6079351"/>
            <a:ext cx="54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labels</a:t>
            </a:r>
            <a:endParaRPr lang="en-US" sz="1200" dirty="0"/>
          </a:p>
        </p:txBody>
      </p:sp>
      <p:sp>
        <p:nvSpPr>
          <p:cNvPr id="9" name="TextBox 8" descr=" 9"/>
          <p:cNvSpPr txBox="1"/>
          <p:nvPr/>
        </p:nvSpPr>
        <p:spPr>
          <a:xfrm>
            <a:off x="6528264" y="6079350"/>
            <a:ext cx="883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predictions</a:t>
            </a:r>
            <a:endParaRPr lang="en-US" sz="1200" dirty="0"/>
          </a:p>
        </p:txBody>
      </p:sp>
      <p:sp>
        <p:nvSpPr>
          <p:cNvPr id="10" name="Rectangle 9" descr=" 10"/>
          <p:cNvSpPr/>
          <p:nvPr/>
        </p:nvSpPr>
        <p:spPr>
          <a:xfrm>
            <a:off x="3087445" y="5163671"/>
            <a:ext cx="5260489" cy="91860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 descr=" 12"/>
          <p:cNvSpPr/>
          <p:nvPr/>
        </p:nvSpPr>
        <p:spPr>
          <a:xfrm>
            <a:off x="3087445" y="2312894"/>
            <a:ext cx="5260489" cy="3119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 descr=" 13"/>
          <p:cNvSpPr/>
          <p:nvPr/>
        </p:nvSpPr>
        <p:spPr>
          <a:xfrm>
            <a:off x="3087445" y="3184950"/>
            <a:ext cx="5260489" cy="3119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 descr=" 14"/>
          <p:cNvSpPr/>
          <p:nvPr/>
        </p:nvSpPr>
        <p:spPr>
          <a:xfrm>
            <a:off x="3086549" y="4018324"/>
            <a:ext cx="5260489" cy="3119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 descr=" 15"/>
          <p:cNvSpPr/>
          <p:nvPr/>
        </p:nvSpPr>
        <p:spPr>
          <a:xfrm>
            <a:off x="3075473" y="4827688"/>
            <a:ext cx="5260489" cy="3119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 descr=" 16"/>
          <p:cNvSpPr txBox="1"/>
          <p:nvPr/>
        </p:nvSpPr>
        <p:spPr>
          <a:xfrm>
            <a:off x="8875059" y="5438309"/>
            <a:ext cx="1686680" cy="369332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{N,*,*,*,*,K</a:t>
            </a:r>
            <a:r>
              <a:rPr lang="en-US" baseline="-25000" dirty="0" smtClean="0"/>
              <a:t>16</a:t>
            </a:r>
            <a:r>
              <a:rPr lang="en-US" dirty="0" smtClean="0"/>
              <a:t>,C}</a:t>
            </a:r>
            <a:endParaRPr lang="en-US" dirty="0"/>
          </a:p>
        </p:txBody>
      </p:sp>
      <p:sp>
        <p:nvSpPr>
          <p:cNvPr id="16" name="TextBox 15" descr=" 17"/>
          <p:cNvSpPr txBox="1"/>
          <p:nvPr/>
        </p:nvSpPr>
        <p:spPr>
          <a:xfrm>
            <a:off x="8875059" y="3517151"/>
            <a:ext cx="1882054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{N,*,K</a:t>
            </a:r>
            <a:r>
              <a:rPr lang="en-US" baseline="-25000" dirty="0" smtClean="0"/>
              <a:t>16</a:t>
            </a:r>
            <a:r>
              <a:rPr lang="en-US" dirty="0" smtClean="0"/>
              <a:t>,*,P,Q,*,C}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274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Permutation-Performance Distribution</a:t>
            </a:r>
            <a:endParaRPr lang="en-US" dirty="0"/>
          </a:p>
        </p:txBody>
      </p:sp>
      <p:pic>
        <p:nvPicPr>
          <p:cNvPr id="4" name="Content Placeholder 3" descr="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266" y="1710814"/>
            <a:ext cx="4900477" cy="4351338"/>
          </a:xfrm>
        </p:spPr>
      </p:pic>
      <p:sp>
        <p:nvSpPr>
          <p:cNvPr id="3" name="Slide Number Placeholder 2" descr="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12</a:t>
            </a:r>
            <a:endParaRPr lang="en-US"/>
          </a:p>
        </p:txBody>
      </p:sp>
      <p:sp>
        <p:nvSpPr>
          <p:cNvPr id="5" name="Date Placeholder 4" descr="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  <p:sp>
        <p:nvSpPr>
          <p:cNvPr id="7" name="Down Arrow 6" descr=" 7"/>
          <p:cNvSpPr/>
          <p:nvPr/>
        </p:nvSpPr>
        <p:spPr>
          <a:xfrm>
            <a:off x="2893807" y="1710814"/>
            <a:ext cx="326459" cy="105319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050" dirty="0" smtClean="0"/>
              <a:t>Permutation</a:t>
            </a:r>
            <a:endParaRPr lang="en-US" sz="1050" dirty="0"/>
          </a:p>
        </p:txBody>
      </p:sp>
      <p:sp>
        <p:nvSpPr>
          <p:cNvPr id="8" name="Right Arrow 7" descr=" 8"/>
          <p:cNvSpPr/>
          <p:nvPr/>
        </p:nvSpPr>
        <p:spPr>
          <a:xfrm>
            <a:off x="3220266" y="1390575"/>
            <a:ext cx="1102178" cy="31017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Layer</a:t>
            </a:r>
            <a:endParaRPr lang="en-US" sz="900" dirty="0"/>
          </a:p>
        </p:txBody>
      </p:sp>
      <p:sp>
        <p:nvSpPr>
          <p:cNvPr id="6" name="TextBox 5" descr=" 6"/>
          <p:cNvSpPr txBox="1"/>
          <p:nvPr/>
        </p:nvSpPr>
        <p:spPr>
          <a:xfrm>
            <a:off x="4233664" y="6079351"/>
            <a:ext cx="54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labels</a:t>
            </a:r>
            <a:endParaRPr lang="en-US" sz="1200" dirty="0"/>
          </a:p>
        </p:txBody>
      </p:sp>
      <p:sp>
        <p:nvSpPr>
          <p:cNvPr id="9" name="TextBox 8" descr=" 9"/>
          <p:cNvSpPr txBox="1"/>
          <p:nvPr/>
        </p:nvSpPr>
        <p:spPr>
          <a:xfrm>
            <a:off x="6528264" y="6079350"/>
            <a:ext cx="883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predictions</a:t>
            </a:r>
            <a:endParaRPr lang="en-US" sz="1200" dirty="0"/>
          </a:p>
        </p:txBody>
      </p:sp>
      <p:sp>
        <p:nvSpPr>
          <p:cNvPr id="17" name="Rectangle 16" descr=" 11"/>
          <p:cNvSpPr/>
          <p:nvPr/>
        </p:nvSpPr>
        <p:spPr>
          <a:xfrm>
            <a:off x="3220266" y="1690688"/>
            <a:ext cx="2449014" cy="438866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 descr=" 18"/>
          <p:cNvSpPr/>
          <p:nvPr/>
        </p:nvSpPr>
        <p:spPr>
          <a:xfrm>
            <a:off x="5745320" y="1707886"/>
            <a:ext cx="2449014" cy="438866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75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Predicted Permutations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Predicted best performance of each layer configuration vs. the best recorded empirical performance for the layer (any permutation)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13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57888" y="3737388"/>
            <a:ext cx="9276223" cy="219314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21497"/>
              </p:ext>
            </p:extLst>
          </p:nvPr>
        </p:nvGraphicFramePr>
        <p:xfrm>
          <a:off x="2104805" y="3068553"/>
          <a:ext cx="929318" cy="66883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29318">
                  <a:extLst>
                    <a:ext uri="{9D8B030D-6E8A-4147-A177-3AD203B41FA5}">
                      <a16:colId xmlns:a16="http://schemas.microsoft.com/office/drawing/2014/main" val="1082212270"/>
                    </a:ext>
                  </a:extLst>
                </a:gridCol>
              </a:tblGrid>
              <a:tr h="3344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FP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451707"/>
                  </a:ext>
                </a:extLst>
              </a:tr>
              <a:tr h="3344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0.95x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12220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829762"/>
              </p:ext>
            </p:extLst>
          </p:nvPr>
        </p:nvGraphicFramePr>
        <p:xfrm>
          <a:off x="5686101" y="3068553"/>
          <a:ext cx="929318" cy="66883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29318">
                  <a:extLst>
                    <a:ext uri="{9D8B030D-6E8A-4147-A177-3AD203B41FA5}">
                      <a16:colId xmlns:a16="http://schemas.microsoft.com/office/drawing/2014/main" val="1082212270"/>
                    </a:ext>
                  </a:extLst>
                </a:gridCol>
              </a:tblGrid>
              <a:tr h="3344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BP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451707"/>
                  </a:ext>
                </a:extLst>
              </a:tr>
              <a:tr h="3344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0.94x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122206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291158"/>
              </p:ext>
            </p:extLst>
          </p:nvPr>
        </p:nvGraphicFramePr>
        <p:xfrm>
          <a:off x="9412546" y="3068553"/>
          <a:ext cx="929318" cy="66883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29318">
                  <a:extLst>
                    <a:ext uri="{9D8B030D-6E8A-4147-A177-3AD203B41FA5}">
                      <a16:colId xmlns:a16="http://schemas.microsoft.com/office/drawing/2014/main" val="1082212270"/>
                    </a:ext>
                  </a:extLst>
                </a:gridCol>
              </a:tblGrid>
              <a:tr h="3344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WU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451707"/>
                  </a:ext>
                </a:extLst>
              </a:tr>
              <a:tr h="3344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0.95x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122206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13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</a:t>
            </a:r>
            <a:r>
              <a:rPr lang="en-US" dirty="0" err="1" smtClean="0"/>
              <a:t>OneDNN</a:t>
            </a:r>
            <a:r>
              <a:rPr lang="en-US" baseline="30000" dirty="0" smtClean="0"/>
              <a:t>*</a:t>
            </a:r>
            <a:endParaRPr lang="en-US" baseline="30000" dirty="0"/>
          </a:p>
        </p:txBody>
      </p:sp>
      <p:sp>
        <p:nvSpPr>
          <p:cNvPr id="6" name="Slide Number Placeholder 5" descr="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14</a:t>
            </a:r>
            <a:endParaRPr lang="en-US"/>
          </a:p>
        </p:txBody>
      </p:sp>
      <p:sp>
        <p:nvSpPr>
          <p:cNvPr id="3" name="TextBox 2" descr=" 3"/>
          <p:cNvSpPr txBox="1"/>
          <p:nvPr/>
        </p:nvSpPr>
        <p:spPr>
          <a:xfrm>
            <a:off x="838200" y="6079351"/>
            <a:ext cx="2492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*previously known as Intel MKL-DNN</a:t>
            </a:r>
            <a:endParaRPr lang="en-US" sz="1200" dirty="0"/>
          </a:p>
        </p:txBody>
      </p:sp>
      <p:graphicFrame>
        <p:nvGraphicFramePr>
          <p:cNvPr id="9" name="Table 8" descr="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66409"/>
              </p:ext>
            </p:extLst>
          </p:nvPr>
        </p:nvGraphicFramePr>
        <p:xfrm>
          <a:off x="7852970" y="2097503"/>
          <a:ext cx="3717272" cy="100325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29318">
                  <a:extLst>
                    <a:ext uri="{9D8B030D-6E8A-4147-A177-3AD203B41FA5}">
                      <a16:colId xmlns:a16="http://schemas.microsoft.com/office/drawing/2014/main" val="3288260989"/>
                    </a:ext>
                  </a:extLst>
                </a:gridCol>
                <a:gridCol w="929318">
                  <a:extLst>
                    <a:ext uri="{9D8B030D-6E8A-4147-A177-3AD203B41FA5}">
                      <a16:colId xmlns:a16="http://schemas.microsoft.com/office/drawing/2014/main" val="1082212270"/>
                    </a:ext>
                  </a:extLst>
                </a:gridCol>
                <a:gridCol w="929318">
                  <a:extLst>
                    <a:ext uri="{9D8B030D-6E8A-4147-A177-3AD203B41FA5}">
                      <a16:colId xmlns:a16="http://schemas.microsoft.com/office/drawing/2014/main" val="1745626210"/>
                    </a:ext>
                  </a:extLst>
                </a:gridCol>
                <a:gridCol w="929318">
                  <a:extLst>
                    <a:ext uri="{9D8B030D-6E8A-4147-A177-3AD203B41FA5}">
                      <a16:colId xmlns:a16="http://schemas.microsoft.com/office/drawing/2014/main" val="2207300396"/>
                    </a:ext>
                  </a:extLst>
                </a:gridCol>
              </a:tblGrid>
              <a:tr h="33441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NHWC/RSCK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NHWC/KCRS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451707"/>
                  </a:ext>
                </a:extLst>
              </a:tr>
              <a:tr h="3344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average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982980"/>
                  </a:ext>
                </a:extLst>
              </a:tr>
              <a:tr h="3344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4.5x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1.7x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1.7x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0.9x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122206"/>
                  </a:ext>
                </a:extLst>
              </a:tr>
            </a:tbl>
          </a:graphicData>
        </a:graphic>
      </p:graphicFrame>
      <p:graphicFrame>
        <p:nvGraphicFramePr>
          <p:cNvPr id="10" name="Table 9" descr="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589827"/>
              </p:ext>
            </p:extLst>
          </p:nvPr>
        </p:nvGraphicFramePr>
        <p:xfrm>
          <a:off x="7852970" y="3772291"/>
          <a:ext cx="3717272" cy="63921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29318">
                  <a:extLst>
                    <a:ext uri="{9D8B030D-6E8A-4147-A177-3AD203B41FA5}">
                      <a16:colId xmlns:a16="http://schemas.microsoft.com/office/drawing/2014/main" val="3288260989"/>
                    </a:ext>
                  </a:extLst>
                </a:gridCol>
                <a:gridCol w="929318">
                  <a:extLst>
                    <a:ext uri="{9D8B030D-6E8A-4147-A177-3AD203B41FA5}">
                      <a16:colId xmlns:a16="http://schemas.microsoft.com/office/drawing/2014/main" val="1776659239"/>
                    </a:ext>
                  </a:extLst>
                </a:gridCol>
                <a:gridCol w="929318">
                  <a:extLst>
                    <a:ext uri="{9D8B030D-6E8A-4147-A177-3AD203B41FA5}">
                      <a16:colId xmlns:a16="http://schemas.microsoft.com/office/drawing/2014/main" val="1745626210"/>
                    </a:ext>
                  </a:extLst>
                </a:gridCol>
                <a:gridCol w="929318">
                  <a:extLst>
                    <a:ext uri="{9D8B030D-6E8A-4147-A177-3AD203B41FA5}">
                      <a16:colId xmlns:a16="http://schemas.microsoft.com/office/drawing/2014/main" val="3863953411"/>
                    </a:ext>
                  </a:extLst>
                </a:gridCol>
              </a:tblGrid>
              <a:tr h="21764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NHWC/RSCK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NHWC/KCRS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451707"/>
                  </a:ext>
                </a:extLst>
              </a:tr>
              <a:tr h="3344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5.4x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1.4x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1.2x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1.0x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122206"/>
                  </a:ext>
                </a:extLst>
              </a:tr>
            </a:tbl>
          </a:graphicData>
        </a:graphic>
      </p:graphicFrame>
      <p:pic>
        <p:nvPicPr>
          <p:cNvPr id="12" name="Content Placeholder 3" descr="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102" y="1828799"/>
            <a:ext cx="5851442" cy="3885427"/>
          </a:xfrm>
          <a:prstGeom prst="rect">
            <a:avLst/>
          </a:prstGeom>
        </p:spPr>
      </p:pic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11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  <p:sp>
        <p:nvSpPr>
          <p:cNvPr id="5" name="Slide Number Placeholder 4" descr="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  <p:sp>
        <p:nvSpPr>
          <p:cNvPr id="88" name="Title 1" descr=" 88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89" name="Content Placeholder 2" descr=" 89"/>
          <p:cNvSpPr>
            <a:spLocks noGrp="1"/>
          </p:cNvSpPr>
          <p:nvPr>
            <p:ph idx="1"/>
          </p:nvPr>
        </p:nvSpPr>
        <p:spPr>
          <a:xfrm>
            <a:off x="838200" y="1825625"/>
            <a:ext cx="5663329" cy="4351338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800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Optimizing compilers can generation code with high resource utilization (high-performance code)</a:t>
            </a:r>
          </a:p>
          <a:p>
            <a:r>
              <a:rPr lang="en-US" sz="1800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Consume unoptimized program implementations expressed in general purpose languages or DSLs.</a:t>
            </a:r>
          </a:p>
          <a:p>
            <a:pPr>
              <a:buClr>
                <a:srgbClr val="000000"/>
              </a:buClr>
              <a:buSzPts val="1800"/>
            </a:pPr>
            <a:r>
              <a:rPr lang="en-US" sz="1800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Code transformations</a:t>
            </a:r>
          </a:p>
          <a:p>
            <a:pPr lvl="1"/>
            <a:r>
              <a:rPr lang="en-US" sz="1600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alter the execution order of statements in a loop nest while preserving data dependences</a:t>
            </a:r>
          </a:p>
          <a:p>
            <a:pPr lvl="1">
              <a:buClr>
                <a:srgbClr val="000000"/>
              </a:buClr>
              <a:buSzPts val="1600"/>
            </a:pPr>
            <a:r>
              <a:rPr lang="en-US" sz="1600" i="1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Transformation Recipe (schedule)</a:t>
            </a:r>
            <a:r>
              <a:rPr lang="en-US" sz="1600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, a sequence of transformations targeted for obtaining a loop nest with specific execution behavior</a:t>
            </a:r>
          </a:p>
          <a:p>
            <a:pPr>
              <a:buClr>
                <a:srgbClr val="000000"/>
              </a:buClr>
              <a:buSzPts val="1800"/>
            </a:pPr>
            <a:r>
              <a:rPr lang="en-US" sz="1800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Schedules aim to find an optimal mapping of code on to the underlying hardware</a:t>
            </a:r>
          </a:p>
          <a:p>
            <a:pPr>
              <a:buClr>
                <a:srgbClr val="000000"/>
              </a:buClr>
              <a:buSzPts val="1800"/>
            </a:pPr>
            <a:r>
              <a:rPr lang="en-US" sz="2000" smtClean="0"/>
              <a:t>          </a:t>
            </a:r>
            <a:endParaRPr lang="en-US" sz="2000" dirty="0" smtClean="0"/>
          </a:p>
          <a:p>
            <a:pPr lvl="1">
              <a:buChar char=" "/>
            </a:pPr>
            <a:r>
              <a:rPr lang="en-US" sz="1600" i="1" smtClean="0"/>
              <a:t>                                </a:t>
            </a:r>
            <a:r>
              <a:rPr lang="en-US" sz="1600" smtClean="0"/>
              <a:t>                </a:t>
            </a:r>
            <a:br>
              <a:rPr lang="en-US" sz="1600" smtClean="0"/>
            </a:br>
            <a:r>
              <a:rPr lang="en-US" sz="1600" smtClean="0"/>
              <a:t>                                                        </a:t>
            </a:r>
            <a:br>
              <a:rPr lang="en-US" sz="1600" smtClean="0"/>
            </a:br>
            <a:r>
              <a:rPr lang="en-US" sz="1600" smtClean="0"/>
              <a:t>                           </a:t>
            </a:r>
            <a:endParaRPr lang="en-US" sz="1600" dirty="0" smtClean="0"/>
          </a:p>
          <a:p>
            <a:pPr>
              <a:buChar char=" "/>
            </a:pPr>
            <a:r>
              <a:rPr lang="en-US" sz="1800" smtClean="0"/>
              <a:t>                                                       </a:t>
            </a:r>
            <a:br>
              <a:rPr lang="en-US" sz="1800" smtClean="0"/>
            </a:br>
            <a:r>
              <a:rPr lang="en-US" sz="1800" smtClean="0"/>
              <a:t>                       </a:t>
            </a:r>
            <a:endParaRPr lang="en-US" sz="1800" dirty="0"/>
          </a:p>
          <a:p>
            <a:pPr>
              <a:buChar char=" "/>
            </a:pPr>
            <a:r>
              <a:rPr lang="en-US" sz="1800" smtClean="0"/>
              <a:t>                                                 </a:t>
            </a:r>
            <a:br>
              <a:rPr lang="en-US" sz="1800" smtClean="0"/>
            </a:br>
            <a:r>
              <a:rPr lang="en-US" sz="1800" smtClean="0"/>
              <a:t>                                                         </a:t>
            </a:r>
            <a:br>
              <a:rPr lang="en-US" sz="1800" smtClean="0"/>
            </a:br>
            <a:r>
              <a:rPr lang="en-US" sz="1800" smtClean="0"/>
              <a:t>                                      </a:t>
            </a:r>
            <a:endParaRPr lang="en-US" sz="1800" dirty="0"/>
          </a:p>
          <a:p>
            <a:pPr marL="0" indent="0" algn="just">
              <a:buNone/>
            </a:pP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6" name="TextBox 5" descr=" 6"/>
          <p:cNvSpPr txBox="1"/>
          <p:nvPr/>
        </p:nvSpPr>
        <p:spPr>
          <a:xfrm>
            <a:off x="8191890" y="2751739"/>
            <a:ext cx="801823" cy="430887"/>
          </a:xfrm>
          <a:prstGeom prst="rect">
            <a:avLst/>
          </a:prstGeom>
          <a:solidFill>
            <a:srgbClr val="FF5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Optimizing</a:t>
            </a:r>
          </a:p>
          <a:p>
            <a:pPr algn="ctr"/>
            <a:r>
              <a:rPr lang="en-US" sz="1100" dirty="0" smtClean="0"/>
              <a:t>compiler</a:t>
            </a:r>
            <a:endParaRPr lang="en-US" sz="1100" dirty="0"/>
          </a:p>
        </p:txBody>
      </p:sp>
      <p:grpSp>
        <p:nvGrpSpPr>
          <p:cNvPr id="24" name="Group 23" descr=" 118"/>
          <p:cNvGrpSpPr/>
          <p:nvPr/>
        </p:nvGrpSpPr>
        <p:grpSpPr>
          <a:xfrm>
            <a:off x="6403381" y="2348388"/>
            <a:ext cx="1788509" cy="1562037"/>
            <a:chOff x="6383684" y="2494172"/>
            <a:chExt cx="1788509" cy="1562037"/>
          </a:xfrm>
        </p:grpSpPr>
        <p:cxnSp>
          <p:nvCxnSpPr>
            <p:cNvPr id="25" name="Straight Arrow Connector 24"/>
            <p:cNvCxnSpPr>
              <a:stCxn id="27" idx="3"/>
            </p:cNvCxnSpPr>
            <p:nvPr/>
          </p:nvCxnSpPr>
          <p:spPr>
            <a:xfrm>
              <a:off x="7931877" y="3109725"/>
              <a:ext cx="240316" cy="324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/>
          </p:nvGrpSpPr>
          <p:grpSpPr>
            <a:xfrm>
              <a:off x="6383684" y="2494172"/>
              <a:ext cx="1548193" cy="1562037"/>
              <a:chOff x="1484252" y="1835156"/>
              <a:chExt cx="2314041" cy="2358876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484252" y="1835156"/>
                <a:ext cx="2314041" cy="185912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lIns="91440" tIns="0" rIns="0" bIns="0" rtlCol="0">
                <a:spAutoFit/>
              </a:bodyPr>
              <a:lstStyle/>
              <a:p>
                <a:r>
                  <a:rPr lang="en-US" sz="1000" dirty="0" smtClean="0">
                    <a:latin typeface="Ubuntu Mono" panose="020B0509030602030204" pitchFamily="49" charset="0"/>
                  </a:rPr>
                  <a:t>x86</a:t>
                </a:r>
              </a:p>
              <a:p>
                <a:r>
                  <a:rPr lang="en-US" sz="1000" dirty="0" smtClean="0">
                    <a:latin typeface="Ubuntu Mono" panose="020B0509030602030204" pitchFamily="49" charset="0"/>
                  </a:rPr>
                  <a:t>  - SIMD, AVX, SSE</a:t>
                </a:r>
              </a:p>
              <a:p>
                <a:r>
                  <a:rPr lang="en-US" sz="1000" dirty="0">
                    <a:latin typeface="Ubuntu Mono" panose="020B0509030602030204" pitchFamily="49" charset="0"/>
                  </a:rPr>
                  <a:t> </a:t>
                </a:r>
                <a:r>
                  <a:rPr lang="en-US" sz="1000" dirty="0" smtClean="0">
                    <a:latin typeface="Ubuntu Mono" panose="020B0509030602030204" pitchFamily="49" charset="0"/>
                  </a:rPr>
                  <a:t> - Cores/Threads</a:t>
                </a:r>
              </a:p>
              <a:p>
                <a:r>
                  <a:rPr lang="en-US" sz="1000" dirty="0" smtClean="0">
                    <a:latin typeface="Ubuntu Mono" panose="020B0509030602030204" pitchFamily="49" charset="0"/>
                  </a:rPr>
                  <a:t>GPU</a:t>
                </a:r>
              </a:p>
              <a:p>
                <a:r>
                  <a:rPr lang="en-US" sz="1000" dirty="0">
                    <a:latin typeface="Ubuntu Mono" panose="020B0509030602030204" pitchFamily="49" charset="0"/>
                  </a:rPr>
                  <a:t> </a:t>
                </a:r>
                <a:r>
                  <a:rPr lang="en-US" sz="1000" dirty="0" smtClean="0">
                    <a:latin typeface="Ubuntu Mono" panose="020B0509030602030204" pitchFamily="49" charset="0"/>
                  </a:rPr>
                  <a:t> - warp</a:t>
                </a:r>
              </a:p>
              <a:p>
                <a:r>
                  <a:rPr lang="en-US" sz="1000" dirty="0">
                    <a:latin typeface="Ubuntu Mono" panose="020B0509030602030204" pitchFamily="49" charset="0"/>
                  </a:rPr>
                  <a:t> </a:t>
                </a:r>
                <a:r>
                  <a:rPr lang="en-US" sz="1000" dirty="0" smtClean="0">
                    <a:latin typeface="Ubuntu Mono" panose="020B0509030602030204" pitchFamily="49" charset="0"/>
                  </a:rPr>
                  <a:t> - thread/block</a:t>
                </a:r>
              </a:p>
              <a:p>
                <a:r>
                  <a:rPr lang="en-US" sz="1000" dirty="0" smtClean="0">
                    <a:latin typeface="Ubuntu Mono" panose="020B0509030602030204" pitchFamily="49" charset="0"/>
                  </a:rPr>
                  <a:t>Register/Cache/Memory</a:t>
                </a:r>
              </a:p>
              <a:p>
                <a:r>
                  <a:rPr lang="en-US" sz="1000" dirty="0" smtClean="0">
                    <a:latin typeface="Ubuntu Mono" panose="020B0509030602030204" pitchFamily="49" charset="0"/>
                  </a:rPr>
                  <a:t>ILP</a:t>
                </a:r>
                <a:endParaRPr lang="en-US" sz="1000" dirty="0">
                  <a:latin typeface="Ubuntu Mono" panose="020B0509030602030204" pitchFamily="49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019342" y="3822207"/>
                <a:ext cx="1248776" cy="371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Architecture</a:t>
                </a:r>
                <a:endParaRPr lang="en-US" dirty="0"/>
              </a:p>
            </p:txBody>
          </p:sp>
        </p:grpSp>
      </p:grpSp>
      <p:grpSp>
        <p:nvGrpSpPr>
          <p:cNvPr id="7" name="Group 6" descr=" 116"/>
          <p:cNvGrpSpPr/>
          <p:nvPr/>
        </p:nvGrpSpPr>
        <p:grpSpPr>
          <a:xfrm>
            <a:off x="5664683" y="500969"/>
            <a:ext cx="3422925" cy="2250770"/>
            <a:chOff x="5664683" y="500969"/>
            <a:chExt cx="3422925" cy="2250770"/>
          </a:xfrm>
        </p:grpSpPr>
        <p:cxnSp>
          <p:nvCxnSpPr>
            <p:cNvPr id="8" name="Straight Arrow Connector 7"/>
            <p:cNvCxnSpPr>
              <a:stCxn id="12" idx="2"/>
            </p:cNvCxnSpPr>
            <p:nvPr/>
          </p:nvCxnSpPr>
          <p:spPr>
            <a:xfrm flipH="1">
              <a:off x="8592802" y="2579559"/>
              <a:ext cx="119" cy="1721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919"/>
            <a:stretch/>
          </p:blipFill>
          <p:spPr>
            <a:xfrm>
              <a:off x="5664683" y="500969"/>
              <a:ext cx="3422925" cy="98579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10" name="Group 9"/>
            <p:cNvGrpSpPr/>
            <p:nvPr/>
          </p:nvGrpSpPr>
          <p:grpSpPr>
            <a:xfrm>
              <a:off x="8132156" y="1619316"/>
              <a:ext cx="869149" cy="960244"/>
              <a:chOff x="2395001" y="1671673"/>
              <a:chExt cx="1299093" cy="1450092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2562331" y="2052766"/>
                <a:ext cx="1042724" cy="106899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latin typeface="Ubuntu Mono" panose="020B0509030602030204" pitchFamily="49" charset="0"/>
                  </a:rPr>
                  <a:t>for(…)</a:t>
                </a:r>
              </a:p>
              <a:p>
                <a:r>
                  <a:rPr lang="en-US" sz="1000" dirty="0">
                    <a:latin typeface="Ubuntu Mono" panose="020B0509030602030204" pitchFamily="49" charset="0"/>
                  </a:rPr>
                  <a:t> </a:t>
                </a:r>
                <a:r>
                  <a:rPr lang="en-US" sz="1000" dirty="0" smtClean="0">
                    <a:latin typeface="Ubuntu Mono" panose="020B0509030602030204" pitchFamily="49" charset="0"/>
                  </a:rPr>
                  <a:t> for(…)</a:t>
                </a:r>
              </a:p>
              <a:p>
                <a:r>
                  <a:rPr lang="en-US" sz="1000" dirty="0">
                    <a:latin typeface="Ubuntu Mono" panose="020B0509030602030204" pitchFamily="49" charset="0"/>
                  </a:rPr>
                  <a:t> </a:t>
                </a:r>
                <a:r>
                  <a:rPr lang="en-US" sz="1000" dirty="0" smtClean="0">
                    <a:latin typeface="Ubuntu Mono" panose="020B0509030602030204" pitchFamily="49" charset="0"/>
                  </a:rPr>
                  <a:t>  C=A+B</a:t>
                </a:r>
              </a:p>
              <a:p>
                <a:r>
                  <a:rPr lang="en-US" sz="1000" dirty="0" smtClean="0">
                    <a:latin typeface="Ubuntu Mono" panose="020B0509030602030204" pitchFamily="49" charset="0"/>
                  </a:rPr>
                  <a:t>    …</a:t>
                </a:r>
                <a:endParaRPr lang="en-US" sz="1000" dirty="0">
                  <a:latin typeface="Ubuntu Mono" panose="020B0509030602030204" pitchFamily="49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395001" y="1671673"/>
                <a:ext cx="1299093" cy="371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C</a:t>
                </a:r>
                <a:r>
                  <a:rPr lang="en-US" sz="1000" dirty="0" smtClean="0"/>
                  <a:t>omputation</a:t>
                </a:r>
                <a:endParaRPr lang="en-US" dirty="0"/>
              </a:p>
            </p:txBody>
          </p:sp>
        </p:grpSp>
        <p:cxnSp>
          <p:nvCxnSpPr>
            <p:cNvPr id="11" name="Elbow Connector 10"/>
            <p:cNvCxnSpPr>
              <a:stCxn id="12" idx="1"/>
              <a:endCxn id="9" idx="2"/>
            </p:cNvCxnSpPr>
            <p:nvPr/>
          </p:nvCxnSpPr>
          <p:spPr>
            <a:xfrm rot="10800000">
              <a:off x="7376147" y="1486762"/>
              <a:ext cx="867961" cy="738854"/>
            </a:xfrm>
            <a:prstGeom prst="bentConnector2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 descr=" 117"/>
          <p:cNvGrpSpPr/>
          <p:nvPr/>
        </p:nvGrpSpPr>
        <p:grpSpPr>
          <a:xfrm>
            <a:off x="6438267" y="3182626"/>
            <a:ext cx="3029092" cy="2847980"/>
            <a:chOff x="6484810" y="3068216"/>
            <a:chExt cx="3029092" cy="2847980"/>
          </a:xfrm>
        </p:grpSpPr>
        <p:grpSp>
          <p:nvGrpSpPr>
            <p:cNvPr id="15" name="Group 14"/>
            <p:cNvGrpSpPr/>
            <p:nvPr/>
          </p:nvGrpSpPr>
          <p:grpSpPr>
            <a:xfrm>
              <a:off x="6484810" y="4813008"/>
              <a:ext cx="3029092" cy="1103188"/>
              <a:chOff x="5493739" y="3929102"/>
              <a:chExt cx="2908185" cy="1008477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493739" y="3929102"/>
                <a:ext cx="2908185" cy="100847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22" name="Rectangle 21"/>
              <p:cNvSpPr/>
              <p:nvPr/>
            </p:nvSpPr>
            <p:spPr>
              <a:xfrm>
                <a:off x="5952997" y="4557912"/>
                <a:ext cx="76958" cy="724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500" dirty="0" smtClean="0">
                    <a:solidFill>
                      <a:schemeClr val="tx1"/>
                    </a:solidFill>
                  </a:rPr>
                  <a:t>13</a:t>
                </a:r>
                <a:endParaRPr lang="en-US" sz="5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952997" y="4636035"/>
                <a:ext cx="72289" cy="620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500" dirty="0" smtClean="0">
                    <a:solidFill>
                      <a:schemeClr val="tx1"/>
                    </a:solidFill>
                  </a:rPr>
                  <a:t>4</a:t>
                </a:r>
                <a:endParaRPr lang="en-US" sz="5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6" name="Straight Arrow Connector 15"/>
            <p:cNvCxnSpPr>
              <a:stCxn id="19" idx="0"/>
            </p:cNvCxnSpPr>
            <p:nvPr/>
          </p:nvCxnSpPr>
          <p:spPr>
            <a:xfrm flipV="1">
              <a:off x="8639345" y="3068216"/>
              <a:ext cx="0" cy="31925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7830528" y="3387468"/>
              <a:ext cx="1617633" cy="1252232"/>
              <a:chOff x="1421303" y="2653127"/>
              <a:chExt cx="2417832" cy="1891033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421303" y="2653127"/>
                <a:ext cx="2417832" cy="153378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latin typeface="Ubuntu Mono" panose="020B0509030602030204" pitchFamily="49" charset="0"/>
                  </a:rPr>
                  <a:t>interchange</a:t>
                </a:r>
              </a:p>
              <a:p>
                <a:r>
                  <a:rPr lang="en-US" sz="1000" dirty="0" smtClean="0">
                    <a:latin typeface="Ubuntu Mono" panose="020B0509030602030204" pitchFamily="49" charset="0"/>
                  </a:rPr>
                  <a:t>tile</a:t>
                </a:r>
              </a:p>
              <a:p>
                <a:r>
                  <a:rPr lang="en-US" sz="1000" dirty="0" smtClean="0">
                    <a:latin typeface="Ubuntu Mono" panose="020B0509030602030204" pitchFamily="49" charset="0"/>
                  </a:rPr>
                  <a:t>unroll/unroll-and-jam</a:t>
                </a:r>
              </a:p>
              <a:p>
                <a:r>
                  <a:rPr lang="en-US" sz="1000" dirty="0" smtClean="0">
                    <a:latin typeface="Ubuntu Mono" panose="020B0509030602030204" pitchFamily="49" charset="0"/>
                  </a:rPr>
                  <a:t>vectorize</a:t>
                </a:r>
              </a:p>
              <a:p>
                <a:r>
                  <a:rPr lang="en-US" sz="1000" dirty="0" smtClean="0">
                    <a:latin typeface="Ubuntu Mono" panose="020B0509030602030204" pitchFamily="49" charset="0"/>
                  </a:rPr>
                  <a:t>parallelize</a:t>
                </a:r>
              </a:p>
              <a:p>
                <a:r>
                  <a:rPr lang="en-US" sz="1000" dirty="0" smtClean="0">
                    <a:latin typeface="Ubuntu Mono" panose="020B0509030602030204" pitchFamily="49" charset="0"/>
                  </a:rPr>
                  <a:t>fusion</a:t>
                </a:r>
                <a:endParaRPr lang="en-US" sz="1000" dirty="0">
                  <a:latin typeface="Ubuntu Mono" panose="020B0509030602030204" pitchFamily="49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954495" y="4172334"/>
                <a:ext cx="1555461" cy="3718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T</a:t>
                </a:r>
                <a:r>
                  <a:rPr lang="en-US" sz="1000" dirty="0" smtClean="0"/>
                  <a:t>ransformations</a:t>
                </a:r>
                <a:endParaRPr lang="en-US" dirty="0"/>
              </a:p>
            </p:txBody>
          </p:sp>
        </p:grpSp>
        <p:cxnSp>
          <p:nvCxnSpPr>
            <p:cNvPr id="18" name="Elbow Connector 17"/>
            <p:cNvCxnSpPr>
              <a:stCxn id="19" idx="1"/>
              <a:endCxn id="21" idx="0"/>
            </p:cNvCxnSpPr>
            <p:nvPr/>
          </p:nvCxnSpPr>
          <p:spPr>
            <a:xfrm rot="10800000" flipH="1" flipV="1">
              <a:off x="7830527" y="3895299"/>
              <a:ext cx="168829" cy="917707"/>
            </a:xfrm>
            <a:prstGeom prst="bentConnector4">
              <a:avLst>
                <a:gd name="adj1" fmla="val -135403"/>
                <a:gd name="adj2" fmla="val 77668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45287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38"/>
    </mc:Choice>
    <mc:Fallback>
      <p:transition spd="slow" advTm="4538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</a:t>
            </a:r>
            <a:r>
              <a:rPr lang="en-US" dirty="0" err="1" smtClean="0"/>
              <a:t>OneDNN</a:t>
            </a:r>
            <a:r>
              <a:rPr lang="en-US" baseline="30000" dirty="0" smtClean="0"/>
              <a:t>*</a:t>
            </a:r>
            <a:endParaRPr lang="en-US" baseline="30000" dirty="0"/>
          </a:p>
        </p:txBody>
      </p:sp>
      <p:sp>
        <p:nvSpPr>
          <p:cNvPr id="6" name="Slide Number Placeholder 5" descr="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14</a:t>
            </a:r>
            <a:endParaRPr lang="en-US"/>
          </a:p>
        </p:txBody>
      </p:sp>
      <p:sp>
        <p:nvSpPr>
          <p:cNvPr id="3" name="TextBox 2" descr=" 3"/>
          <p:cNvSpPr txBox="1"/>
          <p:nvPr/>
        </p:nvSpPr>
        <p:spPr>
          <a:xfrm>
            <a:off x="838200" y="6079351"/>
            <a:ext cx="2492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*previously known as Intel MKL-DNN</a:t>
            </a:r>
            <a:endParaRPr lang="en-US" sz="1200" dirty="0"/>
          </a:p>
        </p:txBody>
      </p:sp>
      <p:graphicFrame>
        <p:nvGraphicFramePr>
          <p:cNvPr id="9" name="Table 8" descr="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577600"/>
              </p:ext>
            </p:extLst>
          </p:nvPr>
        </p:nvGraphicFramePr>
        <p:xfrm>
          <a:off x="7852970" y="2097503"/>
          <a:ext cx="3717272" cy="100325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29318">
                  <a:extLst>
                    <a:ext uri="{9D8B030D-6E8A-4147-A177-3AD203B41FA5}">
                      <a16:colId xmlns:a16="http://schemas.microsoft.com/office/drawing/2014/main" val="3288260989"/>
                    </a:ext>
                  </a:extLst>
                </a:gridCol>
                <a:gridCol w="929318">
                  <a:extLst>
                    <a:ext uri="{9D8B030D-6E8A-4147-A177-3AD203B41FA5}">
                      <a16:colId xmlns:a16="http://schemas.microsoft.com/office/drawing/2014/main" val="1082212270"/>
                    </a:ext>
                  </a:extLst>
                </a:gridCol>
                <a:gridCol w="929318">
                  <a:extLst>
                    <a:ext uri="{9D8B030D-6E8A-4147-A177-3AD203B41FA5}">
                      <a16:colId xmlns:a16="http://schemas.microsoft.com/office/drawing/2014/main" val="1745626210"/>
                    </a:ext>
                  </a:extLst>
                </a:gridCol>
                <a:gridCol w="929318">
                  <a:extLst>
                    <a:ext uri="{9D8B030D-6E8A-4147-A177-3AD203B41FA5}">
                      <a16:colId xmlns:a16="http://schemas.microsoft.com/office/drawing/2014/main" val="2207300396"/>
                    </a:ext>
                  </a:extLst>
                </a:gridCol>
              </a:tblGrid>
              <a:tr h="33441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NHWC/RSCK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NHWC/KCRS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451707"/>
                  </a:ext>
                </a:extLst>
              </a:tr>
              <a:tr h="3344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average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982980"/>
                  </a:ext>
                </a:extLst>
              </a:tr>
              <a:tr h="3344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4.5x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1.7x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1.7x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0.9x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122206"/>
                  </a:ext>
                </a:extLst>
              </a:tr>
            </a:tbl>
          </a:graphicData>
        </a:graphic>
      </p:graphicFrame>
      <p:graphicFrame>
        <p:nvGraphicFramePr>
          <p:cNvPr id="10" name="Table 9" descr="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609410"/>
              </p:ext>
            </p:extLst>
          </p:nvPr>
        </p:nvGraphicFramePr>
        <p:xfrm>
          <a:off x="7852970" y="3772291"/>
          <a:ext cx="3717272" cy="63921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29318">
                  <a:extLst>
                    <a:ext uri="{9D8B030D-6E8A-4147-A177-3AD203B41FA5}">
                      <a16:colId xmlns:a16="http://schemas.microsoft.com/office/drawing/2014/main" val="3288260989"/>
                    </a:ext>
                  </a:extLst>
                </a:gridCol>
                <a:gridCol w="929318">
                  <a:extLst>
                    <a:ext uri="{9D8B030D-6E8A-4147-A177-3AD203B41FA5}">
                      <a16:colId xmlns:a16="http://schemas.microsoft.com/office/drawing/2014/main" val="1776659239"/>
                    </a:ext>
                  </a:extLst>
                </a:gridCol>
                <a:gridCol w="929318">
                  <a:extLst>
                    <a:ext uri="{9D8B030D-6E8A-4147-A177-3AD203B41FA5}">
                      <a16:colId xmlns:a16="http://schemas.microsoft.com/office/drawing/2014/main" val="1745626210"/>
                    </a:ext>
                  </a:extLst>
                </a:gridCol>
                <a:gridCol w="929318">
                  <a:extLst>
                    <a:ext uri="{9D8B030D-6E8A-4147-A177-3AD203B41FA5}">
                      <a16:colId xmlns:a16="http://schemas.microsoft.com/office/drawing/2014/main" val="3863953411"/>
                    </a:ext>
                  </a:extLst>
                </a:gridCol>
              </a:tblGrid>
              <a:tr h="21764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NHWC/RSCK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NHWC/KCRS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451707"/>
                  </a:ext>
                </a:extLst>
              </a:tr>
              <a:tr h="3344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5.4x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1.4x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1.2x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1.0x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122206"/>
                  </a:ext>
                </a:extLst>
              </a:tr>
            </a:tbl>
          </a:graphicData>
        </a:graphic>
      </p:graphicFrame>
      <p:pic>
        <p:nvPicPr>
          <p:cNvPr id="12" name="Content Placeholder 3" descr="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102" y="1828799"/>
            <a:ext cx="5851442" cy="3885427"/>
          </a:xfrm>
          <a:prstGeom prst="rect">
            <a:avLst/>
          </a:prstGeom>
        </p:spPr>
      </p:pic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  <p:sp>
        <p:nvSpPr>
          <p:cNvPr id="13" name="Rectangle 12" descr=" 5"/>
          <p:cNvSpPr/>
          <p:nvPr/>
        </p:nvSpPr>
        <p:spPr>
          <a:xfrm>
            <a:off x="9013371" y="2730137"/>
            <a:ext cx="496389" cy="37061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 descr=" 11"/>
          <p:cNvSpPr/>
          <p:nvPr/>
        </p:nvSpPr>
        <p:spPr>
          <a:xfrm>
            <a:off x="9013370" y="4040891"/>
            <a:ext cx="496389" cy="37061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06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</a:t>
            </a:r>
            <a:r>
              <a:rPr lang="en-US" dirty="0" err="1" smtClean="0"/>
              <a:t>OneDNN</a:t>
            </a:r>
            <a:r>
              <a:rPr lang="en-US" baseline="30000" dirty="0" smtClean="0"/>
              <a:t>*</a:t>
            </a:r>
            <a:endParaRPr lang="en-US" baseline="30000" dirty="0"/>
          </a:p>
        </p:txBody>
      </p:sp>
      <p:sp>
        <p:nvSpPr>
          <p:cNvPr id="6" name="Slide Number Placeholder 5" descr="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14</a:t>
            </a:r>
            <a:endParaRPr lang="en-US"/>
          </a:p>
        </p:txBody>
      </p:sp>
      <p:sp>
        <p:nvSpPr>
          <p:cNvPr id="3" name="TextBox 2" descr=" 3"/>
          <p:cNvSpPr txBox="1"/>
          <p:nvPr/>
        </p:nvSpPr>
        <p:spPr>
          <a:xfrm>
            <a:off x="838200" y="6079351"/>
            <a:ext cx="2492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*previously known as Intel MKL-DNN</a:t>
            </a:r>
            <a:endParaRPr lang="en-US" sz="1200" dirty="0"/>
          </a:p>
        </p:txBody>
      </p:sp>
      <p:graphicFrame>
        <p:nvGraphicFramePr>
          <p:cNvPr id="9" name="Table 8" descr="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917646"/>
              </p:ext>
            </p:extLst>
          </p:nvPr>
        </p:nvGraphicFramePr>
        <p:xfrm>
          <a:off x="7852970" y="2097503"/>
          <a:ext cx="3717272" cy="100325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29318">
                  <a:extLst>
                    <a:ext uri="{9D8B030D-6E8A-4147-A177-3AD203B41FA5}">
                      <a16:colId xmlns:a16="http://schemas.microsoft.com/office/drawing/2014/main" val="3288260989"/>
                    </a:ext>
                  </a:extLst>
                </a:gridCol>
                <a:gridCol w="929318">
                  <a:extLst>
                    <a:ext uri="{9D8B030D-6E8A-4147-A177-3AD203B41FA5}">
                      <a16:colId xmlns:a16="http://schemas.microsoft.com/office/drawing/2014/main" val="1082212270"/>
                    </a:ext>
                  </a:extLst>
                </a:gridCol>
                <a:gridCol w="929318">
                  <a:extLst>
                    <a:ext uri="{9D8B030D-6E8A-4147-A177-3AD203B41FA5}">
                      <a16:colId xmlns:a16="http://schemas.microsoft.com/office/drawing/2014/main" val="1745626210"/>
                    </a:ext>
                  </a:extLst>
                </a:gridCol>
                <a:gridCol w="929318">
                  <a:extLst>
                    <a:ext uri="{9D8B030D-6E8A-4147-A177-3AD203B41FA5}">
                      <a16:colId xmlns:a16="http://schemas.microsoft.com/office/drawing/2014/main" val="2207300396"/>
                    </a:ext>
                  </a:extLst>
                </a:gridCol>
              </a:tblGrid>
              <a:tr h="33441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NHWC/RSCK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NHWC/KCRS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451707"/>
                  </a:ext>
                </a:extLst>
              </a:tr>
              <a:tr h="3344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average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982980"/>
                  </a:ext>
                </a:extLst>
              </a:tr>
              <a:tr h="3344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4.5x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1.7x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1.7x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0.9x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122206"/>
                  </a:ext>
                </a:extLst>
              </a:tr>
            </a:tbl>
          </a:graphicData>
        </a:graphic>
      </p:graphicFrame>
      <p:graphicFrame>
        <p:nvGraphicFramePr>
          <p:cNvPr id="10" name="Table 9" descr="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376774"/>
              </p:ext>
            </p:extLst>
          </p:nvPr>
        </p:nvGraphicFramePr>
        <p:xfrm>
          <a:off x="7852970" y="3772291"/>
          <a:ext cx="3717272" cy="63921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29318">
                  <a:extLst>
                    <a:ext uri="{9D8B030D-6E8A-4147-A177-3AD203B41FA5}">
                      <a16:colId xmlns:a16="http://schemas.microsoft.com/office/drawing/2014/main" val="3288260989"/>
                    </a:ext>
                  </a:extLst>
                </a:gridCol>
                <a:gridCol w="929318">
                  <a:extLst>
                    <a:ext uri="{9D8B030D-6E8A-4147-A177-3AD203B41FA5}">
                      <a16:colId xmlns:a16="http://schemas.microsoft.com/office/drawing/2014/main" val="1776659239"/>
                    </a:ext>
                  </a:extLst>
                </a:gridCol>
                <a:gridCol w="929318">
                  <a:extLst>
                    <a:ext uri="{9D8B030D-6E8A-4147-A177-3AD203B41FA5}">
                      <a16:colId xmlns:a16="http://schemas.microsoft.com/office/drawing/2014/main" val="1745626210"/>
                    </a:ext>
                  </a:extLst>
                </a:gridCol>
                <a:gridCol w="929318">
                  <a:extLst>
                    <a:ext uri="{9D8B030D-6E8A-4147-A177-3AD203B41FA5}">
                      <a16:colId xmlns:a16="http://schemas.microsoft.com/office/drawing/2014/main" val="3863953411"/>
                    </a:ext>
                  </a:extLst>
                </a:gridCol>
              </a:tblGrid>
              <a:tr h="21764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NHWC/RSCK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NHWC/KCRS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451707"/>
                  </a:ext>
                </a:extLst>
              </a:tr>
              <a:tr h="3344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5.4x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1.4x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1.2x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1.0x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122206"/>
                  </a:ext>
                </a:extLst>
              </a:tr>
            </a:tbl>
          </a:graphicData>
        </a:graphic>
      </p:graphicFrame>
      <p:pic>
        <p:nvPicPr>
          <p:cNvPr id="12" name="Content Placeholder 3" descr="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102" y="1828799"/>
            <a:ext cx="5851442" cy="3885427"/>
          </a:xfrm>
          <a:prstGeom prst="rect">
            <a:avLst/>
          </a:prstGeom>
        </p:spPr>
      </p:pic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  <p:sp>
        <p:nvSpPr>
          <p:cNvPr id="14" name="Rectangle 13" descr=" 13"/>
          <p:cNvSpPr/>
          <p:nvPr/>
        </p:nvSpPr>
        <p:spPr>
          <a:xfrm>
            <a:off x="10857411" y="2730137"/>
            <a:ext cx="496389" cy="37061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 descr=" 14"/>
          <p:cNvSpPr/>
          <p:nvPr/>
        </p:nvSpPr>
        <p:spPr>
          <a:xfrm>
            <a:off x="10857410" y="4040891"/>
            <a:ext cx="496389" cy="37061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83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Baghdadi, Riyadh, et al. "A Deep Learning Based Cost Model for Automatic Code Optimization." </a:t>
            </a:r>
            <a:r>
              <a:rPr lang="en-US" i="1" dirty="0"/>
              <a:t>Proceedings of Machine Learning and Systems</a:t>
            </a:r>
            <a:r>
              <a:rPr lang="en-US" dirty="0"/>
              <a:t> 3 (2021</a:t>
            </a:r>
            <a:r>
              <a:rPr lang="en-US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Zheng</a:t>
            </a:r>
            <a:r>
              <a:rPr lang="en-US" dirty="0"/>
              <a:t>, Size, et al. "</a:t>
            </a:r>
            <a:r>
              <a:rPr lang="en-US" dirty="0" err="1"/>
              <a:t>Flextensor</a:t>
            </a:r>
            <a:r>
              <a:rPr lang="en-US" dirty="0"/>
              <a:t>: An automatic schedule exploration and optimization framework for tensor computation on heterogeneous system." </a:t>
            </a:r>
            <a:r>
              <a:rPr lang="en-US" i="1" dirty="0"/>
              <a:t>Proceedings of the Twenty-Fifth International Conference on Architectural Support for Programming Languages and Operating Systems</a:t>
            </a:r>
            <a:r>
              <a:rPr lang="en-US" dirty="0"/>
              <a:t>. 2020.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Chen, </a:t>
            </a:r>
            <a:r>
              <a:rPr lang="en-US" dirty="0" err="1"/>
              <a:t>Tianqi</a:t>
            </a:r>
            <a:r>
              <a:rPr lang="en-US" dirty="0"/>
              <a:t>, et al. "Learning to optimize tensor programs." </a:t>
            </a:r>
            <a:r>
              <a:rPr lang="en-US" i="1" dirty="0" err="1"/>
              <a:t>arXiv</a:t>
            </a:r>
            <a:r>
              <a:rPr lang="en-US" i="1" dirty="0"/>
              <a:t> preprint arXiv:1805.08166</a:t>
            </a:r>
            <a:r>
              <a:rPr lang="en-US" dirty="0"/>
              <a:t> (2018</a:t>
            </a:r>
            <a:r>
              <a:rPr lang="en-US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6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har char=" "/>
            </a:pPr>
            <a:r>
              <a:rPr lang="en-US" smtClean="0"/>
              <a:t>                                                                     </a:t>
            </a:r>
            <a:endParaRPr lang="en-US" dirty="0" smtClean="0"/>
          </a:p>
          <a:p>
            <a:pPr>
              <a:buChar char=" "/>
            </a:pPr>
            <a:r>
              <a:rPr lang="en-US" smtClean="0"/>
              <a:t>                                                                     </a:t>
            </a:r>
            <a:endParaRPr lang="en-US" dirty="0" smtClean="0"/>
          </a:p>
          <a:p>
            <a:pPr lvl="1">
              <a:buChar char=" "/>
            </a:pPr>
            <a:r>
              <a:rPr lang="en-US" smtClean="0"/>
              <a:t>                                                             </a:t>
            </a:r>
            <a:endParaRPr lang="en-US" dirty="0" smtClean="0"/>
          </a:p>
          <a:p>
            <a:pPr>
              <a:buChar char=" "/>
            </a:pPr>
            <a:r>
              <a:rPr lang="en-US" smtClean="0"/>
              <a:t>                                                              </a:t>
            </a:r>
            <a:endParaRPr lang="en-US" dirty="0" smtClean="0"/>
          </a:p>
          <a:p>
            <a:pPr lvl="1">
              <a:buChar char=" "/>
            </a:pPr>
            <a:r>
              <a:rPr lang="en-US" smtClean="0"/>
              <a:t>                          </a:t>
            </a:r>
            <a:endParaRPr lang="en-US" dirty="0" smtClean="0"/>
          </a:p>
          <a:p>
            <a:pPr>
              <a:buChar char=" "/>
            </a:pPr>
            <a:r>
              <a:rPr lang="en-US" smtClean="0"/>
              <a:t>                                           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  <p:sp>
        <p:nvSpPr>
          <p:cNvPr id="5" name="Slide Number Placeholder 4" descr="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23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ML can be used to learn models specialized for a given transformation</a:t>
            </a:r>
          </a:p>
          <a:p>
            <a:pPr>
              <a:buChar char=" "/>
            </a:pPr>
            <a:r>
              <a:rPr lang="en-US" smtClean="0"/>
              <a:t>                                                                     </a:t>
            </a:r>
            <a:endParaRPr lang="en-US" dirty="0" smtClean="0"/>
          </a:p>
          <a:p>
            <a:pPr lvl="1">
              <a:buChar char=" "/>
            </a:pPr>
            <a:r>
              <a:rPr lang="en-US" smtClean="0"/>
              <a:t>                                                             </a:t>
            </a:r>
            <a:endParaRPr lang="en-US" dirty="0" smtClean="0"/>
          </a:p>
          <a:p>
            <a:pPr>
              <a:buChar char=" "/>
            </a:pPr>
            <a:r>
              <a:rPr lang="en-US" smtClean="0"/>
              <a:t>                                                              </a:t>
            </a:r>
            <a:endParaRPr lang="en-US" dirty="0" smtClean="0"/>
          </a:p>
          <a:p>
            <a:pPr lvl="1">
              <a:buChar char=" "/>
            </a:pPr>
            <a:r>
              <a:rPr lang="en-US" smtClean="0"/>
              <a:t>                          </a:t>
            </a:r>
            <a:endParaRPr lang="en-US" dirty="0" smtClean="0"/>
          </a:p>
          <a:p>
            <a:pPr>
              <a:buChar char=" "/>
            </a:pPr>
            <a:r>
              <a:rPr lang="en-US" smtClean="0"/>
              <a:t>                                           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  <p:sp>
        <p:nvSpPr>
          <p:cNvPr id="5" name="Slide Number Placeholder 4" descr="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76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ML can be used to learn models specialized for a given transformation</a:t>
            </a:r>
          </a:p>
          <a:p>
            <a:r>
              <a:rPr lang="en-US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By isolating one transformation, we reduce the learning time and cost</a:t>
            </a:r>
          </a:p>
          <a:p>
            <a:pPr lvl="1"/>
            <a:r>
              <a:rPr lang="en-US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Analytical heuristics are used to improve overall performance</a:t>
            </a:r>
          </a:p>
          <a:p>
            <a:pPr>
              <a:buChar char=" "/>
            </a:pPr>
            <a:r>
              <a:rPr lang="en-US" smtClean="0"/>
              <a:t>                                                              </a:t>
            </a:r>
            <a:endParaRPr lang="en-US" dirty="0" smtClean="0"/>
          </a:p>
          <a:p>
            <a:pPr lvl="1">
              <a:buChar char=" "/>
            </a:pPr>
            <a:r>
              <a:rPr lang="en-US" smtClean="0"/>
              <a:t>                          </a:t>
            </a:r>
            <a:endParaRPr lang="en-US" dirty="0" smtClean="0"/>
          </a:p>
          <a:p>
            <a:pPr>
              <a:buChar char=" "/>
            </a:pPr>
            <a:r>
              <a:rPr lang="en-US" smtClean="0"/>
              <a:t>                                           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  <p:sp>
        <p:nvSpPr>
          <p:cNvPr id="5" name="Slide Number Placeholder 4" descr="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83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ML can be used to learn models specialized for a given transformation</a:t>
            </a:r>
          </a:p>
          <a:p>
            <a:r>
              <a:rPr lang="en-US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By isolating one transformation, we reduce the learning time and cost</a:t>
            </a:r>
          </a:p>
          <a:p>
            <a:pPr lvl="1"/>
            <a:r>
              <a:rPr lang="en-US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Analytical heuristics are used to improve overall performance</a:t>
            </a:r>
          </a:p>
          <a:p>
            <a:r>
              <a:rPr lang="en-US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The framework can be easily extended for other transformations</a:t>
            </a:r>
          </a:p>
          <a:p>
            <a:pPr lvl="1"/>
            <a:r>
              <a:rPr lang="en-US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tile, unroll, vectorize, …</a:t>
            </a:r>
          </a:p>
          <a:p>
            <a:pPr>
              <a:buChar char=" "/>
            </a:pPr>
            <a:r>
              <a:rPr lang="en-US" smtClean="0"/>
              <a:t>                                           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  <p:sp>
        <p:nvSpPr>
          <p:cNvPr id="5" name="Slide Number Placeholder 4" descr="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43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ML can be used to learn models specialized for a given transformation</a:t>
            </a:r>
          </a:p>
          <a:p>
            <a:r>
              <a:rPr lang="en-US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By isolating one transformation, we reduce the learning time and cost</a:t>
            </a:r>
          </a:p>
          <a:p>
            <a:pPr lvl="1"/>
            <a:r>
              <a:rPr lang="en-US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Analytical heuristics are used to improve overall performance</a:t>
            </a:r>
          </a:p>
          <a:p>
            <a:r>
              <a:rPr lang="en-US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The framework can be easily extended for other transformations</a:t>
            </a:r>
          </a:p>
          <a:p>
            <a:pPr lvl="1"/>
            <a:r>
              <a:rPr lang="en-US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tile, unroll, vectorize, …</a:t>
            </a:r>
          </a:p>
          <a:p>
            <a:r>
              <a:rPr lang="en-US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Performance competitive with state-of-the-art</a:t>
            </a:r>
          </a:p>
          <a:p>
            <a:endParaRPr lang="en-US" dirty="0"/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  <p:sp>
        <p:nvSpPr>
          <p:cNvPr id="5" name="Slide Number Placeholder 4" descr="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53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36306"/>
            <a:ext cx="10515600" cy="349077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Thank You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hy-AM" dirty="0" smtClean="0"/>
              <a:t>֍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Q&amp;A Time!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17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5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  <p:sp>
        <p:nvSpPr>
          <p:cNvPr id="5" name="Slide Number Placeholder 4" descr="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  <p:sp>
        <p:nvSpPr>
          <p:cNvPr id="88" name="Title 1" descr=" 88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89" name="Content Placeholder 2" descr=" 89"/>
          <p:cNvSpPr>
            <a:spLocks noGrp="1"/>
          </p:cNvSpPr>
          <p:nvPr>
            <p:ph idx="1"/>
          </p:nvPr>
        </p:nvSpPr>
        <p:spPr>
          <a:xfrm>
            <a:off x="838200" y="1825625"/>
            <a:ext cx="5663329" cy="4351338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800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Optimizing compilers can generation code with high resource utilization (high-performance code)</a:t>
            </a:r>
          </a:p>
          <a:p>
            <a:r>
              <a:rPr lang="en-US" sz="1800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Consume unoptimized program implementations expressed in general purpose languages or DSLs.</a:t>
            </a:r>
          </a:p>
          <a:p>
            <a:pPr>
              <a:buClr>
                <a:srgbClr val="000000"/>
              </a:buClr>
              <a:buSzPts val="1800"/>
            </a:pPr>
            <a:r>
              <a:rPr lang="en-US" sz="1800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Code transformations</a:t>
            </a:r>
          </a:p>
          <a:p>
            <a:pPr lvl="1"/>
            <a:r>
              <a:rPr lang="en-US" sz="1600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alter the execution order of statements in a loop nest while preserving data dependences</a:t>
            </a:r>
          </a:p>
          <a:p>
            <a:pPr lvl="1">
              <a:buClr>
                <a:srgbClr val="000000"/>
              </a:buClr>
              <a:buSzPts val="1600"/>
            </a:pPr>
            <a:r>
              <a:rPr lang="en-US" sz="1600" i="1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Transformation Recipe (schedule)</a:t>
            </a:r>
            <a:r>
              <a:rPr lang="en-US" sz="1600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, a sequence of transformations targeted for obtaining a loop nest with specific execution behavior</a:t>
            </a:r>
          </a:p>
          <a:p>
            <a:pPr>
              <a:buClr>
                <a:srgbClr val="000000"/>
              </a:buClr>
              <a:buSzPts val="1800"/>
            </a:pPr>
            <a:r>
              <a:rPr lang="en-US" sz="1800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Schedules aim to find an optimal mapping of code on to the underlying hardware</a:t>
            </a:r>
          </a:p>
          <a:p>
            <a:pPr>
              <a:buClr>
                <a:srgbClr val="000000"/>
              </a:buClr>
              <a:buSzPts val="1800"/>
            </a:pPr>
            <a:r>
              <a:rPr lang="en-US" sz="2000" smtClean="0"/>
              <a:t>          </a:t>
            </a:r>
            <a:endParaRPr lang="en-US" sz="2000" dirty="0" smtClean="0"/>
          </a:p>
          <a:p>
            <a:pPr lvl="1">
              <a:buChar char=" "/>
            </a:pPr>
            <a:r>
              <a:rPr lang="en-US" sz="1600" i="1" smtClean="0"/>
              <a:t>                                </a:t>
            </a:r>
            <a:r>
              <a:rPr lang="en-US" sz="1600" smtClean="0"/>
              <a:t>                </a:t>
            </a:r>
            <a:br>
              <a:rPr lang="en-US" sz="1600" smtClean="0"/>
            </a:br>
            <a:r>
              <a:rPr lang="en-US" sz="1600" smtClean="0"/>
              <a:t>                                                        </a:t>
            </a:r>
            <a:br>
              <a:rPr lang="en-US" sz="1600" smtClean="0"/>
            </a:br>
            <a:r>
              <a:rPr lang="en-US" sz="1600" smtClean="0"/>
              <a:t>                           </a:t>
            </a:r>
            <a:endParaRPr lang="en-US" sz="1600" dirty="0" smtClean="0"/>
          </a:p>
          <a:p>
            <a:pPr>
              <a:buChar char=" "/>
            </a:pPr>
            <a:r>
              <a:rPr lang="en-US" sz="1800" smtClean="0"/>
              <a:t>                                                       </a:t>
            </a:r>
            <a:br>
              <a:rPr lang="en-US" sz="1800" smtClean="0"/>
            </a:br>
            <a:r>
              <a:rPr lang="en-US" sz="1800" smtClean="0"/>
              <a:t>                       </a:t>
            </a:r>
            <a:endParaRPr lang="en-US" sz="1800" dirty="0"/>
          </a:p>
          <a:p>
            <a:pPr>
              <a:buChar char=" "/>
            </a:pPr>
            <a:r>
              <a:rPr lang="en-US" sz="1800" smtClean="0"/>
              <a:t>                                                 </a:t>
            </a:r>
            <a:br>
              <a:rPr lang="en-US" sz="1800" smtClean="0"/>
            </a:br>
            <a:r>
              <a:rPr lang="en-US" sz="1800" smtClean="0"/>
              <a:t>                                                         </a:t>
            </a:r>
            <a:br>
              <a:rPr lang="en-US" sz="1800" smtClean="0"/>
            </a:br>
            <a:r>
              <a:rPr lang="en-US" sz="1800" smtClean="0"/>
              <a:t>                                      </a:t>
            </a:r>
            <a:endParaRPr lang="en-US" sz="1800" dirty="0"/>
          </a:p>
          <a:p>
            <a:pPr marL="0" indent="0" algn="just">
              <a:buNone/>
            </a:pPr>
            <a:endParaRPr lang="en-US" sz="1800" dirty="0">
              <a:solidFill>
                <a:srgbClr val="FF0000"/>
              </a:solidFill>
            </a:endParaRPr>
          </a:p>
        </p:txBody>
      </p:sp>
      <p:grpSp>
        <p:nvGrpSpPr>
          <p:cNvPr id="29" name="Group 28" descr=" 119"/>
          <p:cNvGrpSpPr/>
          <p:nvPr/>
        </p:nvGrpSpPr>
        <p:grpSpPr>
          <a:xfrm>
            <a:off x="8993713" y="423418"/>
            <a:ext cx="3066577" cy="6107427"/>
            <a:chOff x="8993713" y="423418"/>
            <a:chExt cx="3066577" cy="6107427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8993713" y="423420"/>
              <a:ext cx="406949" cy="2543763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8993713" y="2967183"/>
              <a:ext cx="421504" cy="3399602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/>
            <p:cNvGrpSpPr/>
            <p:nvPr/>
          </p:nvGrpSpPr>
          <p:grpSpPr>
            <a:xfrm>
              <a:off x="9400662" y="423418"/>
              <a:ext cx="2659628" cy="6107427"/>
              <a:chOff x="9400662" y="423418"/>
              <a:chExt cx="2659628" cy="6107427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25000"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400662" y="423418"/>
                <a:ext cx="2659628" cy="5932932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10015601" y="6192291"/>
                <a:ext cx="14297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Generated C++</a:t>
                </a:r>
                <a:endParaRPr lang="en-US" sz="1600" dirty="0"/>
              </a:p>
            </p:txBody>
          </p:sp>
        </p:grpSp>
      </p:grpSp>
      <p:sp>
        <p:nvSpPr>
          <p:cNvPr id="6" name="TextBox 5" descr=" 6"/>
          <p:cNvSpPr txBox="1"/>
          <p:nvPr/>
        </p:nvSpPr>
        <p:spPr>
          <a:xfrm>
            <a:off x="8191890" y="2751739"/>
            <a:ext cx="801823" cy="430887"/>
          </a:xfrm>
          <a:prstGeom prst="rect">
            <a:avLst/>
          </a:prstGeom>
          <a:solidFill>
            <a:srgbClr val="FF5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Optimizing</a:t>
            </a:r>
          </a:p>
          <a:p>
            <a:pPr algn="ctr"/>
            <a:r>
              <a:rPr lang="en-US" sz="1100" dirty="0" smtClean="0"/>
              <a:t>compiler</a:t>
            </a:r>
            <a:endParaRPr lang="en-US" sz="1100" dirty="0"/>
          </a:p>
        </p:txBody>
      </p:sp>
      <p:grpSp>
        <p:nvGrpSpPr>
          <p:cNvPr id="24" name="Group 23" descr=" 118"/>
          <p:cNvGrpSpPr/>
          <p:nvPr/>
        </p:nvGrpSpPr>
        <p:grpSpPr>
          <a:xfrm>
            <a:off x="6403381" y="2348388"/>
            <a:ext cx="1788509" cy="1562037"/>
            <a:chOff x="6383684" y="2494172"/>
            <a:chExt cx="1788509" cy="1562037"/>
          </a:xfrm>
        </p:grpSpPr>
        <p:cxnSp>
          <p:nvCxnSpPr>
            <p:cNvPr id="25" name="Straight Arrow Connector 24"/>
            <p:cNvCxnSpPr>
              <a:stCxn id="27" idx="3"/>
            </p:cNvCxnSpPr>
            <p:nvPr/>
          </p:nvCxnSpPr>
          <p:spPr>
            <a:xfrm>
              <a:off x="7931877" y="3109725"/>
              <a:ext cx="240316" cy="324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/>
          </p:nvGrpSpPr>
          <p:grpSpPr>
            <a:xfrm>
              <a:off x="6383684" y="2494172"/>
              <a:ext cx="1548193" cy="1562037"/>
              <a:chOff x="1484252" y="1835156"/>
              <a:chExt cx="2314041" cy="2358876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484252" y="1835156"/>
                <a:ext cx="2314041" cy="185912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lIns="91440" tIns="0" rIns="0" bIns="0" rtlCol="0">
                <a:spAutoFit/>
              </a:bodyPr>
              <a:lstStyle/>
              <a:p>
                <a:r>
                  <a:rPr lang="en-US" sz="1000" dirty="0" smtClean="0">
                    <a:latin typeface="Ubuntu Mono" panose="020B0509030602030204" pitchFamily="49" charset="0"/>
                  </a:rPr>
                  <a:t>x86</a:t>
                </a:r>
              </a:p>
              <a:p>
                <a:r>
                  <a:rPr lang="en-US" sz="1000" dirty="0" smtClean="0">
                    <a:latin typeface="Ubuntu Mono" panose="020B0509030602030204" pitchFamily="49" charset="0"/>
                  </a:rPr>
                  <a:t>  - SIMD, AVX, SSE</a:t>
                </a:r>
              </a:p>
              <a:p>
                <a:r>
                  <a:rPr lang="en-US" sz="1000" dirty="0">
                    <a:latin typeface="Ubuntu Mono" panose="020B0509030602030204" pitchFamily="49" charset="0"/>
                  </a:rPr>
                  <a:t> </a:t>
                </a:r>
                <a:r>
                  <a:rPr lang="en-US" sz="1000" dirty="0" smtClean="0">
                    <a:latin typeface="Ubuntu Mono" panose="020B0509030602030204" pitchFamily="49" charset="0"/>
                  </a:rPr>
                  <a:t> - Cores/Threads</a:t>
                </a:r>
              </a:p>
              <a:p>
                <a:r>
                  <a:rPr lang="en-US" sz="1000" dirty="0" smtClean="0">
                    <a:latin typeface="Ubuntu Mono" panose="020B0509030602030204" pitchFamily="49" charset="0"/>
                  </a:rPr>
                  <a:t>GPU</a:t>
                </a:r>
              </a:p>
              <a:p>
                <a:r>
                  <a:rPr lang="en-US" sz="1000" dirty="0">
                    <a:latin typeface="Ubuntu Mono" panose="020B0509030602030204" pitchFamily="49" charset="0"/>
                  </a:rPr>
                  <a:t> </a:t>
                </a:r>
                <a:r>
                  <a:rPr lang="en-US" sz="1000" dirty="0" smtClean="0">
                    <a:latin typeface="Ubuntu Mono" panose="020B0509030602030204" pitchFamily="49" charset="0"/>
                  </a:rPr>
                  <a:t> - warp</a:t>
                </a:r>
              </a:p>
              <a:p>
                <a:r>
                  <a:rPr lang="en-US" sz="1000" dirty="0">
                    <a:latin typeface="Ubuntu Mono" panose="020B0509030602030204" pitchFamily="49" charset="0"/>
                  </a:rPr>
                  <a:t> </a:t>
                </a:r>
                <a:r>
                  <a:rPr lang="en-US" sz="1000" dirty="0" smtClean="0">
                    <a:latin typeface="Ubuntu Mono" panose="020B0509030602030204" pitchFamily="49" charset="0"/>
                  </a:rPr>
                  <a:t> - thread/block</a:t>
                </a:r>
              </a:p>
              <a:p>
                <a:r>
                  <a:rPr lang="en-US" sz="1000" dirty="0" smtClean="0">
                    <a:latin typeface="Ubuntu Mono" panose="020B0509030602030204" pitchFamily="49" charset="0"/>
                  </a:rPr>
                  <a:t>Register/Cache/Memory</a:t>
                </a:r>
              </a:p>
              <a:p>
                <a:r>
                  <a:rPr lang="en-US" sz="1000" dirty="0" smtClean="0">
                    <a:latin typeface="Ubuntu Mono" panose="020B0509030602030204" pitchFamily="49" charset="0"/>
                  </a:rPr>
                  <a:t>ILP</a:t>
                </a:r>
                <a:endParaRPr lang="en-US" sz="1000" dirty="0">
                  <a:latin typeface="Ubuntu Mono" panose="020B0509030602030204" pitchFamily="49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019342" y="3822207"/>
                <a:ext cx="1248776" cy="371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Architecture</a:t>
                </a:r>
                <a:endParaRPr lang="en-US" dirty="0"/>
              </a:p>
            </p:txBody>
          </p:sp>
        </p:grpSp>
      </p:grpSp>
      <p:grpSp>
        <p:nvGrpSpPr>
          <p:cNvPr id="7" name="Group 6" descr=" 116"/>
          <p:cNvGrpSpPr/>
          <p:nvPr/>
        </p:nvGrpSpPr>
        <p:grpSpPr>
          <a:xfrm>
            <a:off x="5664683" y="500969"/>
            <a:ext cx="3422925" cy="2250770"/>
            <a:chOff x="5664683" y="500969"/>
            <a:chExt cx="3422925" cy="2250770"/>
          </a:xfrm>
        </p:grpSpPr>
        <p:cxnSp>
          <p:nvCxnSpPr>
            <p:cNvPr id="8" name="Straight Arrow Connector 7"/>
            <p:cNvCxnSpPr>
              <a:stCxn id="12" idx="2"/>
            </p:cNvCxnSpPr>
            <p:nvPr/>
          </p:nvCxnSpPr>
          <p:spPr>
            <a:xfrm flipH="1">
              <a:off x="8592802" y="2579559"/>
              <a:ext cx="119" cy="1721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919"/>
            <a:stretch/>
          </p:blipFill>
          <p:spPr>
            <a:xfrm>
              <a:off x="5664683" y="500969"/>
              <a:ext cx="3422925" cy="98579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10" name="Group 9"/>
            <p:cNvGrpSpPr/>
            <p:nvPr/>
          </p:nvGrpSpPr>
          <p:grpSpPr>
            <a:xfrm>
              <a:off x="8132156" y="1619316"/>
              <a:ext cx="869149" cy="960244"/>
              <a:chOff x="2395001" y="1671673"/>
              <a:chExt cx="1299093" cy="1450092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2562331" y="2052766"/>
                <a:ext cx="1042724" cy="106899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latin typeface="Ubuntu Mono" panose="020B0509030602030204" pitchFamily="49" charset="0"/>
                  </a:rPr>
                  <a:t>for(…)</a:t>
                </a:r>
              </a:p>
              <a:p>
                <a:r>
                  <a:rPr lang="en-US" sz="1000" dirty="0">
                    <a:latin typeface="Ubuntu Mono" panose="020B0509030602030204" pitchFamily="49" charset="0"/>
                  </a:rPr>
                  <a:t> </a:t>
                </a:r>
                <a:r>
                  <a:rPr lang="en-US" sz="1000" dirty="0" smtClean="0">
                    <a:latin typeface="Ubuntu Mono" panose="020B0509030602030204" pitchFamily="49" charset="0"/>
                  </a:rPr>
                  <a:t> for(…)</a:t>
                </a:r>
              </a:p>
              <a:p>
                <a:r>
                  <a:rPr lang="en-US" sz="1000" dirty="0">
                    <a:latin typeface="Ubuntu Mono" panose="020B0509030602030204" pitchFamily="49" charset="0"/>
                  </a:rPr>
                  <a:t> </a:t>
                </a:r>
                <a:r>
                  <a:rPr lang="en-US" sz="1000" dirty="0" smtClean="0">
                    <a:latin typeface="Ubuntu Mono" panose="020B0509030602030204" pitchFamily="49" charset="0"/>
                  </a:rPr>
                  <a:t>  C=A+B</a:t>
                </a:r>
              </a:p>
              <a:p>
                <a:r>
                  <a:rPr lang="en-US" sz="1000" dirty="0" smtClean="0">
                    <a:latin typeface="Ubuntu Mono" panose="020B0509030602030204" pitchFamily="49" charset="0"/>
                  </a:rPr>
                  <a:t>    …</a:t>
                </a:r>
                <a:endParaRPr lang="en-US" sz="1000" dirty="0">
                  <a:latin typeface="Ubuntu Mono" panose="020B0509030602030204" pitchFamily="49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395001" y="1671673"/>
                <a:ext cx="1299093" cy="371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C</a:t>
                </a:r>
                <a:r>
                  <a:rPr lang="en-US" sz="1000" dirty="0" smtClean="0"/>
                  <a:t>omputation</a:t>
                </a:r>
                <a:endParaRPr lang="en-US" dirty="0"/>
              </a:p>
            </p:txBody>
          </p:sp>
        </p:grpSp>
        <p:cxnSp>
          <p:nvCxnSpPr>
            <p:cNvPr id="11" name="Elbow Connector 10"/>
            <p:cNvCxnSpPr>
              <a:stCxn id="12" idx="1"/>
              <a:endCxn id="9" idx="2"/>
            </p:cNvCxnSpPr>
            <p:nvPr/>
          </p:nvCxnSpPr>
          <p:spPr>
            <a:xfrm rot="10800000">
              <a:off x="7376147" y="1486762"/>
              <a:ext cx="867961" cy="738854"/>
            </a:xfrm>
            <a:prstGeom prst="bentConnector2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 descr=" 117"/>
          <p:cNvGrpSpPr/>
          <p:nvPr/>
        </p:nvGrpSpPr>
        <p:grpSpPr>
          <a:xfrm>
            <a:off x="6438267" y="3182626"/>
            <a:ext cx="3029092" cy="2847980"/>
            <a:chOff x="6484810" y="3068216"/>
            <a:chExt cx="3029092" cy="2847980"/>
          </a:xfrm>
        </p:grpSpPr>
        <p:grpSp>
          <p:nvGrpSpPr>
            <p:cNvPr id="15" name="Group 14"/>
            <p:cNvGrpSpPr/>
            <p:nvPr/>
          </p:nvGrpSpPr>
          <p:grpSpPr>
            <a:xfrm>
              <a:off x="6484810" y="4813008"/>
              <a:ext cx="3029092" cy="1103188"/>
              <a:chOff x="5493739" y="3929102"/>
              <a:chExt cx="2908185" cy="1008477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493739" y="3929102"/>
                <a:ext cx="2908185" cy="100847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22" name="Rectangle 21"/>
              <p:cNvSpPr/>
              <p:nvPr/>
            </p:nvSpPr>
            <p:spPr>
              <a:xfrm>
                <a:off x="5952997" y="4557912"/>
                <a:ext cx="76958" cy="724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500" dirty="0" smtClean="0">
                    <a:solidFill>
                      <a:schemeClr val="tx1"/>
                    </a:solidFill>
                  </a:rPr>
                  <a:t>13</a:t>
                </a:r>
                <a:endParaRPr lang="en-US" sz="5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952997" y="4636035"/>
                <a:ext cx="72289" cy="620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500" dirty="0" smtClean="0">
                    <a:solidFill>
                      <a:schemeClr val="tx1"/>
                    </a:solidFill>
                  </a:rPr>
                  <a:t>4</a:t>
                </a:r>
                <a:endParaRPr lang="en-US" sz="5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6" name="Straight Arrow Connector 15"/>
            <p:cNvCxnSpPr>
              <a:stCxn id="19" idx="0"/>
            </p:cNvCxnSpPr>
            <p:nvPr/>
          </p:nvCxnSpPr>
          <p:spPr>
            <a:xfrm flipV="1">
              <a:off x="8639345" y="3068216"/>
              <a:ext cx="0" cy="31925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7830528" y="3387468"/>
              <a:ext cx="1617633" cy="1252232"/>
              <a:chOff x="1421303" y="2653127"/>
              <a:chExt cx="2417832" cy="1891033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421303" y="2653127"/>
                <a:ext cx="2417832" cy="153378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latin typeface="Ubuntu Mono" panose="020B0509030602030204" pitchFamily="49" charset="0"/>
                  </a:rPr>
                  <a:t>interchange</a:t>
                </a:r>
              </a:p>
              <a:p>
                <a:r>
                  <a:rPr lang="en-US" sz="1000" dirty="0" smtClean="0">
                    <a:latin typeface="Ubuntu Mono" panose="020B0509030602030204" pitchFamily="49" charset="0"/>
                  </a:rPr>
                  <a:t>tile</a:t>
                </a:r>
              </a:p>
              <a:p>
                <a:r>
                  <a:rPr lang="en-US" sz="1000" dirty="0" smtClean="0">
                    <a:latin typeface="Ubuntu Mono" panose="020B0509030602030204" pitchFamily="49" charset="0"/>
                  </a:rPr>
                  <a:t>unroll/unroll-and-jam</a:t>
                </a:r>
              </a:p>
              <a:p>
                <a:r>
                  <a:rPr lang="en-US" sz="1000" dirty="0" smtClean="0">
                    <a:latin typeface="Ubuntu Mono" panose="020B0509030602030204" pitchFamily="49" charset="0"/>
                  </a:rPr>
                  <a:t>vectorize</a:t>
                </a:r>
              </a:p>
              <a:p>
                <a:r>
                  <a:rPr lang="en-US" sz="1000" dirty="0" smtClean="0">
                    <a:latin typeface="Ubuntu Mono" panose="020B0509030602030204" pitchFamily="49" charset="0"/>
                  </a:rPr>
                  <a:t>parallelize</a:t>
                </a:r>
              </a:p>
              <a:p>
                <a:r>
                  <a:rPr lang="en-US" sz="1000" dirty="0" smtClean="0">
                    <a:latin typeface="Ubuntu Mono" panose="020B0509030602030204" pitchFamily="49" charset="0"/>
                  </a:rPr>
                  <a:t>fusion</a:t>
                </a:r>
                <a:endParaRPr lang="en-US" sz="1000" dirty="0">
                  <a:latin typeface="Ubuntu Mono" panose="020B0509030602030204" pitchFamily="49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954495" y="4172334"/>
                <a:ext cx="1555461" cy="3718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T</a:t>
                </a:r>
                <a:r>
                  <a:rPr lang="en-US" sz="1000" dirty="0" smtClean="0"/>
                  <a:t>ransformations</a:t>
                </a:r>
                <a:endParaRPr lang="en-US" dirty="0"/>
              </a:p>
            </p:txBody>
          </p:sp>
        </p:grpSp>
        <p:cxnSp>
          <p:nvCxnSpPr>
            <p:cNvPr id="18" name="Elbow Connector 17"/>
            <p:cNvCxnSpPr>
              <a:stCxn id="19" idx="1"/>
              <a:endCxn id="21" idx="0"/>
            </p:cNvCxnSpPr>
            <p:nvPr/>
          </p:nvCxnSpPr>
          <p:spPr>
            <a:xfrm rot="10800000" flipH="1" flipV="1">
              <a:off x="7830527" y="3895299"/>
              <a:ext cx="168829" cy="917707"/>
            </a:xfrm>
            <a:prstGeom prst="bentConnector4">
              <a:avLst>
                <a:gd name="adj1" fmla="val -135403"/>
                <a:gd name="adj2" fmla="val 77668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04551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38"/>
    </mc:Choice>
    <mc:Fallback>
      <p:transition spd="slow" advTm="453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  <p:sp>
        <p:nvSpPr>
          <p:cNvPr id="5" name="Slide Number Placeholder 4" descr="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  <p:sp>
        <p:nvSpPr>
          <p:cNvPr id="88" name="Title 1" descr=" 88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89" name="Content Placeholder 2" descr=" 89"/>
          <p:cNvSpPr>
            <a:spLocks noGrp="1"/>
          </p:cNvSpPr>
          <p:nvPr>
            <p:ph idx="1"/>
          </p:nvPr>
        </p:nvSpPr>
        <p:spPr>
          <a:xfrm>
            <a:off x="838200" y="1825625"/>
            <a:ext cx="5663329" cy="4351338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800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Optimizing compilers can generation code with high resource utilization (high-performance code)</a:t>
            </a:r>
          </a:p>
          <a:p>
            <a:r>
              <a:rPr lang="en-US" sz="1800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Consume unoptimized program implementations expressed in general purpose languages or DSLs.</a:t>
            </a:r>
          </a:p>
          <a:p>
            <a:pPr>
              <a:buClr>
                <a:srgbClr val="000000"/>
              </a:buClr>
              <a:buSzPts val="1800"/>
            </a:pPr>
            <a:r>
              <a:rPr lang="en-US" sz="1800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Code transformations</a:t>
            </a:r>
          </a:p>
          <a:p>
            <a:pPr lvl="1"/>
            <a:r>
              <a:rPr lang="en-US" sz="1600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alter the execution order of statements in a loop nest while preserving data dependences</a:t>
            </a:r>
          </a:p>
          <a:p>
            <a:pPr lvl="1">
              <a:buClr>
                <a:srgbClr val="000000"/>
              </a:buClr>
              <a:buSzPts val="1600"/>
            </a:pPr>
            <a:r>
              <a:rPr lang="en-US" sz="1600" i="1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Transformation Recipe (schedule)</a:t>
            </a:r>
            <a:r>
              <a:rPr lang="en-US" sz="1600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, a sequence of transformations targeted for obtaining a loop nest with specific execution behavior</a:t>
            </a:r>
          </a:p>
          <a:p>
            <a:pPr>
              <a:buClr>
                <a:srgbClr val="000000"/>
              </a:buClr>
              <a:buSzPts val="1800"/>
            </a:pPr>
            <a:r>
              <a:rPr lang="en-US" sz="1800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Schedules aim to find an optimal mapping of code on to the underlying hardware</a:t>
            </a:r>
          </a:p>
          <a:p>
            <a:pPr>
              <a:buClr>
                <a:srgbClr val="000000"/>
              </a:buClr>
              <a:buSzPts val="1800"/>
            </a:pPr>
            <a:r>
              <a:rPr lang="en-US" sz="1800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While compilers generate highly optimized target-specific code given a schedule, automatically generating good schedules remains an open problem</a:t>
            </a:r>
          </a:p>
          <a:p>
            <a:pPr lvl="1">
              <a:buChar char=" "/>
            </a:pPr>
            <a:r>
              <a:rPr lang="en-US" sz="1600" i="1" smtClean="0"/>
              <a:t>                                </a:t>
            </a:r>
            <a:r>
              <a:rPr lang="en-US" sz="1600" smtClean="0"/>
              <a:t>                </a:t>
            </a:r>
            <a:br>
              <a:rPr lang="en-US" sz="1600" smtClean="0"/>
            </a:br>
            <a:r>
              <a:rPr lang="en-US" sz="1600" smtClean="0"/>
              <a:t>                                                        </a:t>
            </a:r>
            <a:br>
              <a:rPr lang="en-US" sz="1600" smtClean="0"/>
            </a:br>
            <a:r>
              <a:rPr lang="en-US" sz="1600" smtClean="0"/>
              <a:t>                           </a:t>
            </a:r>
            <a:endParaRPr lang="en-US" sz="1600" dirty="0" smtClean="0"/>
          </a:p>
          <a:p>
            <a:pPr>
              <a:buChar char=" "/>
            </a:pPr>
            <a:r>
              <a:rPr lang="en-US" sz="1800" smtClean="0"/>
              <a:t>                                                       </a:t>
            </a:r>
            <a:br>
              <a:rPr lang="en-US" sz="1800" smtClean="0"/>
            </a:br>
            <a:r>
              <a:rPr lang="en-US" sz="1800" smtClean="0"/>
              <a:t>                       </a:t>
            </a:r>
            <a:endParaRPr lang="en-US" sz="1800" dirty="0"/>
          </a:p>
          <a:p>
            <a:pPr>
              <a:buChar char=" "/>
            </a:pPr>
            <a:r>
              <a:rPr lang="en-US" sz="1800" smtClean="0"/>
              <a:t>                                                 </a:t>
            </a:r>
            <a:br>
              <a:rPr lang="en-US" sz="1800" smtClean="0"/>
            </a:br>
            <a:r>
              <a:rPr lang="en-US" sz="1800" smtClean="0"/>
              <a:t>                                                         </a:t>
            </a:r>
            <a:br>
              <a:rPr lang="en-US" sz="1800" smtClean="0"/>
            </a:br>
            <a:r>
              <a:rPr lang="en-US" sz="1800" smtClean="0"/>
              <a:t>                                      </a:t>
            </a:r>
            <a:endParaRPr lang="en-US" sz="1800" dirty="0"/>
          </a:p>
          <a:p>
            <a:pPr marL="0" indent="0" algn="just">
              <a:buNone/>
            </a:pPr>
            <a:endParaRPr lang="en-US" sz="1800" dirty="0">
              <a:solidFill>
                <a:srgbClr val="FF0000"/>
              </a:solidFill>
            </a:endParaRPr>
          </a:p>
        </p:txBody>
      </p:sp>
      <p:grpSp>
        <p:nvGrpSpPr>
          <p:cNvPr id="29" name="Group 28" descr=" 119"/>
          <p:cNvGrpSpPr/>
          <p:nvPr/>
        </p:nvGrpSpPr>
        <p:grpSpPr>
          <a:xfrm>
            <a:off x="8993713" y="423418"/>
            <a:ext cx="3066577" cy="6107427"/>
            <a:chOff x="8993713" y="423418"/>
            <a:chExt cx="3066577" cy="6107427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8993713" y="423420"/>
              <a:ext cx="406949" cy="2543763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8993713" y="2967183"/>
              <a:ext cx="421504" cy="3399602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/>
            <p:cNvGrpSpPr/>
            <p:nvPr/>
          </p:nvGrpSpPr>
          <p:grpSpPr>
            <a:xfrm>
              <a:off x="9400662" y="423418"/>
              <a:ext cx="2659628" cy="6107427"/>
              <a:chOff x="9400662" y="423418"/>
              <a:chExt cx="2659628" cy="6107427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25000"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400662" y="423418"/>
                <a:ext cx="2659628" cy="5932932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10015601" y="6192291"/>
                <a:ext cx="14297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Generated C++</a:t>
                </a:r>
                <a:endParaRPr lang="en-US" sz="1600" dirty="0"/>
              </a:p>
            </p:txBody>
          </p:sp>
        </p:grpSp>
      </p:grpSp>
      <p:sp>
        <p:nvSpPr>
          <p:cNvPr id="6" name="TextBox 5" descr=" 6"/>
          <p:cNvSpPr txBox="1"/>
          <p:nvPr/>
        </p:nvSpPr>
        <p:spPr>
          <a:xfrm>
            <a:off x="8191890" y="2751739"/>
            <a:ext cx="801823" cy="430887"/>
          </a:xfrm>
          <a:prstGeom prst="rect">
            <a:avLst/>
          </a:prstGeom>
          <a:solidFill>
            <a:srgbClr val="FF5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Optimizing</a:t>
            </a:r>
          </a:p>
          <a:p>
            <a:pPr algn="ctr"/>
            <a:r>
              <a:rPr lang="en-US" sz="1100" dirty="0" smtClean="0"/>
              <a:t>compiler</a:t>
            </a:r>
            <a:endParaRPr lang="en-US" sz="1100" dirty="0"/>
          </a:p>
        </p:txBody>
      </p:sp>
      <p:grpSp>
        <p:nvGrpSpPr>
          <p:cNvPr id="24" name="Group 23" descr=" 118"/>
          <p:cNvGrpSpPr/>
          <p:nvPr/>
        </p:nvGrpSpPr>
        <p:grpSpPr>
          <a:xfrm>
            <a:off x="6403381" y="2348388"/>
            <a:ext cx="1788509" cy="1562037"/>
            <a:chOff x="6383684" y="2494172"/>
            <a:chExt cx="1788509" cy="1562037"/>
          </a:xfrm>
        </p:grpSpPr>
        <p:cxnSp>
          <p:nvCxnSpPr>
            <p:cNvPr id="25" name="Straight Arrow Connector 24"/>
            <p:cNvCxnSpPr>
              <a:stCxn id="27" idx="3"/>
            </p:cNvCxnSpPr>
            <p:nvPr/>
          </p:nvCxnSpPr>
          <p:spPr>
            <a:xfrm>
              <a:off x="7931877" y="3109725"/>
              <a:ext cx="240316" cy="324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/>
          </p:nvGrpSpPr>
          <p:grpSpPr>
            <a:xfrm>
              <a:off x="6383684" y="2494172"/>
              <a:ext cx="1548193" cy="1562037"/>
              <a:chOff x="1484252" y="1835156"/>
              <a:chExt cx="2314041" cy="2358876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484252" y="1835156"/>
                <a:ext cx="2314041" cy="185912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lIns="91440" tIns="0" rIns="0" bIns="0" rtlCol="0">
                <a:spAutoFit/>
              </a:bodyPr>
              <a:lstStyle/>
              <a:p>
                <a:r>
                  <a:rPr lang="en-US" sz="1000" dirty="0" smtClean="0">
                    <a:latin typeface="Ubuntu Mono" panose="020B0509030602030204" pitchFamily="49" charset="0"/>
                  </a:rPr>
                  <a:t>x86</a:t>
                </a:r>
              </a:p>
              <a:p>
                <a:r>
                  <a:rPr lang="en-US" sz="1000" dirty="0" smtClean="0">
                    <a:latin typeface="Ubuntu Mono" panose="020B0509030602030204" pitchFamily="49" charset="0"/>
                  </a:rPr>
                  <a:t>  - SIMD, AVX, SSE</a:t>
                </a:r>
              </a:p>
              <a:p>
                <a:r>
                  <a:rPr lang="en-US" sz="1000" dirty="0">
                    <a:latin typeface="Ubuntu Mono" panose="020B0509030602030204" pitchFamily="49" charset="0"/>
                  </a:rPr>
                  <a:t> </a:t>
                </a:r>
                <a:r>
                  <a:rPr lang="en-US" sz="1000" dirty="0" smtClean="0">
                    <a:latin typeface="Ubuntu Mono" panose="020B0509030602030204" pitchFamily="49" charset="0"/>
                  </a:rPr>
                  <a:t> - Cores/Threads</a:t>
                </a:r>
              </a:p>
              <a:p>
                <a:r>
                  <a:rPr lang="en-US" sz="1000" dirty="0" smtClean="0">
                    <a:latin typeface="Ubuntu Mono" panose="020B0509030602030204" pitchFamily="49" charset="0"/>
                  </a:rPr>
                  <a:t>GPU</a:t>
                </a:r>
              </a:p>
              <a:p>
                <a:r>
                  <a:rPr lang="en-US" sz="1000" dirty="0">
                    <a:latin typeface="Ubuntu Mono" panose="020B0509030602030204" pitchFamily="49" charset="0"/>
                  </a:rPr>
                  <a:t> </a:t>
                </a:r>
                <a:r>
                  <a:rPr lang="en-US" sz="1000" dirty="0" smtClean="0">
                    <a:latin typeface="Ubuntu Mono" panose="020B0509030602030204" pitchFamily="49" charset="0"/>
                  </a:rPr>
                  <a:t> - warp</a:t>
                </a:r>
              </a:p>
              <a:p>
                <a:r>
                  <a:rPr lang="en-US" sz="1000" dirty="0">
                    <a:latin typeface="Ubuntu Mono" panose="020B0509030602030204" pitchFamily="49" charset="0"/>
                  </a:rPr>
                  <a:t> </a:t>
                </a:r>
                <a:r>
                  <a:rPr lang="en-US" sz="1000" dirty="0" smtClean="0">
                    <a:latin typeface="Ubuntu Mono" panose="020B0509030602030204" pitchFamily="49" charset="0"/>
                  </a:rPr>
                  <a:t> - thread/block</a:t>
                </a:r>
              </a:p>
              <a:p>
                <a:r>
                  <a:rPr lang="en-US" sz="1000" dirty="0" smtClean="0">
                    <a:latin typeface="Ubuntu Mono" panose="020B0509030602030204" pitchFamily="49" charset="0"/>
                  </a:rPr>
                  <a:t>Register/Cache/Memory</a:t>
                </a:r>
              </a:p>
              <a:p>
                <a:r>
                  <a:rPr lang="en-US" sz="1000" dirty="0" smtClean="0">
                    <a:latin typeface="Ubuntu Mono" panose="020B0509030602030204" pitchFamily="49" charset="0"/>
                  </a:rPr>
                  <a:t>ILP</a:t>
                </a:r>
                <a:endParaRPr lang="en-US" sz="1000" dirty="0">
                  <a:latin typeface="Ubuntu Mono" panose="020B0509030602030204" pitchFamily="49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019342" y="3822207"/>
                <a:ext cx="1248776" cy="371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Architecture</a:t>
                </a:r>
                <a:endParaRPr lang="en-US" dirty="0"/>
              </a:p>
            </p:txBody>
          </p:sp>
        </p:grpSp>
      </p:grpSp>
      <p:grpSp>
        <p:nvGrpSpPr>
          <p:cNvPr id="7" name="Group 6" descr=" 116"/>
          <p:cNvGrpSpPr/>
          <p:nvPr/>
        </p:nvGrpSpPr>
        <p:grpSpPr>
          <a:xfrm>
            <a:off x="5664683" y="500969"/>
            <a:ext cx="3422925" cy="2250770"/>
            <a:chOff x="5664683" y="500969"/>
            <a:chExt cx="3422925" cy="2250770"/>
          </a:xfrm>
        </p:grpSpPr>
        <p:cxnSp>
          <p:nvCxnSpPr>
            <p:cNvPr id="8" name="Straight Arrow Connector 7"/>
            <p:cNvCxnSpPr>
              <a:stCxn id="12" idx="2"/>
            </p:cNvCxnSpPr>
            <p:nvPr/>
          </p:nvCxnSpPr>
          <p:spPr>
            <a:xfrm flipH="1">
              <a:off x="8592802" y="2579559"/>
              <a:ext cx="119" cy="1721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919"/>
            <a:stretch/>
          </p:blipFill>
          <p:spPr>
            <a:xfrm>
              <a:off x="5664683" y="500969"/>
              <a:ext cx="3422925" cy="98579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10" name="Group 9"/>
            <p:cNvGrpSpPr/>
            <p:nvPr/>
          </p:nvGrpSpPr>
          <p:grpSpPr>
            <a:xfrm>
              <a:off x="8132156" y="1619316"/>
              <a:ext cx="869149" cy="960244"/>
              <a:chOff x="2395001" y="1671673"/>
              <a:chExt cx="1299093" cy="1450092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2562331" y="2052766"/>
                <a:ext cx="1042724" cy="106899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latin typeface="Ubuntu Mono" panose="020B0509030602030204" pitchFamily="49" charset="0"/>
                  </a:rPr>
                  <a:t>for(…)</a:t>
                </a:r>
              </a:p>
              <a:p>
                <a:r>
                  <a:rPr lang="en-US" sz="1000" dirty="0">
                    <a:latin typeface="Ubuntu Mono" panose="020B0509030602030204" pitchFamily="49" charset="0"/>
                  </a:rPr>
                  <a:t> </a:t>
                </a:r>
                <a:r>
                  <a:rPr lang="en-US" sz="1000" dirty="0" smtClean="0">
                    <a:latin typeface="Ubuntu Mono" panose="020B0509030602030204" pitchFamily="49" charset="0"/>
                  </a:rPr>
                  <a:t> for(…)</a:t>
                </a:r>
              </a:p>
              <a:p>
                <a:r>
                  <a:rPr lang="en-US" sz="1000" dirty="0">
                    <a:latin typeface="Ubuntu Mono" panose="020B0509030602030204" pitchFamily="49" charset="0"/>
                  </a:rPr>
                  <a:t> </a:t>
                </a:r>
                <a:r>
                  <a:rPr lang="en-US" sz="1000" dirty="0" smtClean="0">
                    <a:latin typeface="Ubuntu Mono" panose="020B0509030602030204" pitchFamily="49" charset="0"/>
                  </a:rPr>
                  <a:t>  C=A+B</a:t>
                </a:r>
              </a:p>
              <a:p>
                <a:r>
                  <a:rPr lang="en-US" sz="1000" dirty="0" smtClean="0">
                    <a:latin typeface="Ubuntu Mono" panose="020B0509030602030204" pitchFamily="49" charset="0"/>
                  </a:rPr>
                  <a:t>    …</a:t>
                </a:r>
                <a:endParaRPr lang="en-US" sz="1000" dirty="0">
                  <a:latin typeface="Ubuntu Mono" panose="020B0509030602030204" pitchFamily="49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395001" y="1671673"/>
                <a:ext cx="1299093" cy="371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C</a:t>
                </a:r>
                <a:r>
                  <a:rPr lang="en-US" sz="1000" dirty="0" smtClean="0"/>
                  <a:t>omputation</a:t>
                </a:r>
                <a:endParaRPr lang="en-US" dirty="0"/>
              </a:p>
            </p:txBody>
          </p:sp>
        </p:grpSp>
        <p:cxnSp>
          <p:nvCxnSpPr>
            <p:cNvPr id="11" name="Elbow Connector 10"/>
            <p:cNvCxnSpPr>
              <a:stCxn id="12" idx="1"/>
              <a:endCxn id="9" idx="2"/>
            </p:cNvCxnSpPr>
            <p:nvPr/>
          </p:nvCxnSpPr>
          <p:spPr>
            <a:xfrm rot="10800000">
              <a:off x="7376147" y="1486762"/>
              <a:ext cx="867961" cy="738854"/>
            </a:xfrm>
            <a:prstGeom prst="bentConnector2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 descr=" 117"/>
          <p:cNvGrpSpPr/>
          <p:nvPr/>
        </p:nvGrpSpPr>
        <p:grpSpPr>
          <a:xfrm>
            <a:off x="6438267" y="3182626"/>
            <a:ext cx="3029092" cy="2847980"/>
            <a:chOff x="6484810" y="3068216"/>
            <a:chExt cx="3029092" cy="2847980"/>
          </a:xfrm>
        </p:grpSpPr>
        <p:grpSp>
          <p:nvGrpSpPr>
            <p:cNvPr id="15" name="Group 14"/>
            <p:cNvGrpSpPr/>
            <p:nvPr/>
          </p:nvGrpSpPr>
          <p:grpSpPr>
            <a:xfrm>
              <a:off x="6484810" y="4813008"/>
              <a:ext cx="3029092" cy="1103188"/>
              <a:chOff x="5493739" y="3929102"/>
              <a:chExt cx="2908185" cy="1008477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493739" y="3929102"/>
                <a:ext cx="2908185" cy="100847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22" name="Rectangle 21"/>
              <p:cNvSpPr/>
              <p:nvPr/>
            </p:nvSpPr>
            <p:spPr>
              <a:xfrm>
                <a:off x="5952997" y="4557912"/>
                <a:ext cx="76958" cy="724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500" dirty="0" smtClean="0">
                    <a:solidFill>
                      <a:schemeClr val="tx1"/>
                    </a:solidFill>
                  </a:rPr>
                  <a:t>13</a:t>
                </a:r>
                <a:endParaRPr lang="en-US" sz="5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952997" y="4636035"/>
                <a:ext cx="72289" cy="620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500" dirty="0" smtClean="0">
                    <a:solidFill>
                      <a:schemeClr val="tx1"/>
                    </a:solidFill>
                  </a:rPr>
                  <a:t>4</a:t>
                </a:r>
                <a:endParaRPr lang="en-US" sz="5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6" name="Straight Arrow Connector 15"/>
            <p:cNvCxnSpPr>
              <a:stCxn id="19" idx="0"/>
            </p:cNvCxnSpPr>
            <p:nvPr/>
          </p:nvCxnSpPr>
          <p:spPr>
            <a:xfrm flipV="1">
              <a:off x="8639345" y="3068216"/>
              <a:ext cx="0" cy="31925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7830528" y="3387468"/>
              <a:ext cx="1617633" cy="1252232"/>
              <a:chOff x="1421303" y="2653127"/>
              <a:chExt cx="2417832" cy="1891033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421303" y="2653127"/>
                <a:ext cx="2417832" cy="153378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latin typeface="Ubuntu Mono" panose="020B0509030602030204" pitchFamily="49" charset="0"/>
                  </a:rPr>
                  <a:t>interchange</a:t>
                </a:r>
              </a:p>
              <a:p>
                <a:r>
                  <a:rPr lang="en-US" sz="1000" dirty="0" smtClean="0">
                    <a:latin typeface="Ubuntu Mono" panose="020B0509030602030204" pitchFamily="49" charset="0"/>
                  </a:rPr>
                  <a:t>tile</a:t>
                </a:r>
              </a:p>
              <a:p>
                <a:r>
                  <a:rPr lang="en-US" sz="1000" dirty="0" smtClean="0">
                    <a:latin typeface="Ubuntu Mono" panose="020B0509030602030204" pitchFamily="49" charset="0"/>
                  </a:rPr>
                  <a:t>unroll/unroll-and-jam</a:t>
                </a:r>
              </a:p>
              <a:p>
                <a:r>
                  <a:rPr lang="en-US" sz="1000" dirty="0" smtClean="0">
                    <a:latin typeface="Ubuntu Mono" panose="020B0509030602030204" pitchFamily="49" charset="0"/>
                  </a:rPr>
                  <a:t>vectorize</a:t>
                </a:r>
              </a:p>
              <a:p>
                <a:r>
                  <a:rPr lang="en-US" sz="1000" dirty="0" smtClean="0">
                    <a:latin typeface="Ubuntu Mono" panose="020B0509030602030204" pitchFamily="49" charset="0"/>
                  </a:rPr>
                  <a:t>parallelize</a:t>
                </a:r>
              </a:p>
              <a:p>
                <a:r>
                  <a:rPr lang="en-US" sz="1000" dirty="0" smtClean="0">
                    <a:latin typeface="Ubuntu Mono" panose="020B0509030602030204" pitchFamily="49" charset="0"/>
                  </a:rPr>
                  <a:t>fusion</a:t>
                </a:r>
                <a:endParaRPr lang="en-US" sz="1000" dirty="0">
                  <a:latin typeface="Ubuntu Mono" panose="020B0509030602030204" pitchFamily="49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954495" y="4172334"/>
                <a:ext cx="1555461" cy="3718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T</a:t>
                </a:r>
                <a:r>
                  <a:rPr lang="en-US" sz="1000" dirty="0" smtClean="0"/>
                  <a:t>ransformations</a:t>
                </a:r>
                <a:endParaRPr lang="en-US" dirty="0"/>
              </a:p>
            </p:txBody>
          </p:sp>
        </p:grpSp>
        <p:cxnSp>
          <p:nvCxnSpPr>
            <p:cNvPr id="18" name="Elbow Connector 17"/>
            <p:cNvCxnSpPr>
              <a:stCxn id="19" idx="1"/>
              <a:endCxn id="21" idx="0"/>
            </p:cNvCxnSpPr>
            <p:nvPr/>
          </p:nvCxnSpPr>
          <p:spPr>
            <a:xfrm rot="10800000" flipH="1" flipV="1">
              <a:off x="7830527" y="3895299"/>
              <a:ext cx="168829" cy="917707"/>
            </a:xfrm>
            <a:prstGeom prst="bentConnector4">
              <a:avLst>
                <a:gd name="adj1" fmla="val -135403"/>
                <a:gd name="adj2" fmla="val 77668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50476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38"/>
    </mc:Choice>
    <mc:Fallback>
      <p:transition spd="slow" advTm="453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3" t="-452" r="39072" b="-2"/>
          <a:stretch/>
        </p:blipFill>
        <p:spPr>
          <a:xfrm>
            <a:off x="10200094" y="1828003"/>
            <a:ext cx="1261867" cy="2290327"/>
          </a:xfrm>
          <a:prstGeom prst="rect">
            <a:avLst/>
          </a:prstGeom>
        </p:spPr>
      </p:pic>
      <p:pic>
        <p:nvPicPr>
          <p:cNvPr id="1026" name="Picture 2" descr=" 10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9038" y="2015837"/>
            <a:ext cx="3526479" cy="175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 Research and Applications</a:t>
            </a:r>
            <a:endParaRPr lang="en-US" dirty="0"/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5/21/2021</a:t>
            </a:r>
            <a:endParaRPr lang="en-US"/>
          </a:p>
        </p:txBody>
      </p:sp>
      <p:sp>
        <p:nvSpPr>
          <p:cNvPr id="5" name="Slide Number Placeholder 4" descr="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</a:t>
            </a:r>
            <a:endParaRPr lang="en-US"/>
          </a:p>
        </p:txBody>
      </p:sp>
      <p:sp>
        <p:nvSpPr>
          <p:cNvPr id="6" name="TextBox 5" descr=" 6"/>
          <p:cNvSpPr txBox="1"/>
          <p:nvPr/>
        </p:nvSpPr>
        <p:spPr>
          <a:xfrm>
            <a:off x="838200" y="5907970"/>
            <a:ext cx="6718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https://</a:t>
            </a:r>
            <a:r>
              <a:rPr lang="en-US" sz="700" dirty="0" smtClean="0"/>
              <a:t>jpralves.net/post/2019/04/25/tesla-raises-the-bar-for-self-driving-carmakers.html</a:t>
            </a:r>
            <a:endParaRPr lang="en-US" sz="700" dirty="0" smtClean="0">
              <a:hlinkClick r:id="rId6"/>
            </a:endParaRPr>
          </a:p>
          <a:p>
            <a:r>
              <a:rPr lang="en-US" sz="700" dirty="0"/>
              <a:t>https://</a:t>
            </a:r>
            <a:r>
              <a:rPr lang="en-US" sz="700" dirty="0" smtClean="0"/>
              <a:t>hubblesite.org/contents/news-releases/2008/news-2008-16.html</a:t>
            </a:r>
          </a:p>
          <a:p>
            <a:r>
              <a:rPr lang="en-US" sz="700" dirty="0" smtClean="0"/>
              <a:t>Hu</a:t>
            </a:r>
            <a:r>
              <a:rPr lang="en-US" sz="700" dirty="0"/>
              <a:t>, X., Luo, W., Hu, J. et al. Brain </a:t>
            </a:r>
            <a:r>
              <a:rPr lang="en-US" sz="700" dirty="0" err="1"/>
              <a:t>SegNet</a:t>
            </a:r>
            <a:r>
              <a:rPr lang="en-US" sz="700" dirty="0"/>
              <a:t>: 3D local refinement network for brain lesion segmentation. BMC Med Imaging 20, 17 (2020). https://</a:t>
            </a:r>
            <a:r>
              <a:rPr lang="en-US" sz="700" dirty="0" smtClean="0"/>
              <a:t>doi.org/10.1186/s12880-020-0409-2</a:t>
            </a:r>
          </a:p>
          <a:p>
            <a:r>
              <a:rPr lang="en-US" sz="700" dirty="0"/>
              <a:t>https://www.wired.it/mobile/app/2019/07/11/google-translate-fotocamera</a:t>
            </a:r>
          </a:p>
        </p:txBody>
      </p:sp>
      <p:pic>
        <p:nvPicPr>
          <p:cNvPr id="1028" name="Picture 4" descr=" 102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71513" y="3627547"/>
            <a:ext cx="2434605" cy="182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 1030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4094" y="3603923"/>
            <a:ext cx="2512605" cy="186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 descr=" 13"/>
          <p:cNvSpPr txBox="1">
            <a:spLocks/>
          </p:cNvSpPr>
          <p:nvPr/>
        </p:nvSpPr>
        <p:spPr>
          <a:xfrm>
            <a:off x="838200" y="1825625"/>
            <a:ext cx="619259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mtClean="0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rPr>
              <a:t>ML research is at an exciting place</a:t>
            </a:r>
          </a:p>
          <a:p>
            <a:pPr>
              <a:buChar char=" "/>
            </a:pPr>
            <a:r>
              <a:rPr lang="en-US" smtClean="0"/>
              <a:t>                                    </a:t>
            </a:r>
            <a:br>
              <a:rPr lang="en-US" smtClean="0"/>
            </a:br>
            <a:r>
              <a:rPr lang="en-US" smtClean="0"/>
              <a:t>                                </a:t>
            </a:r>
            <a:br>
              <a:rPr lang="en-US" smtClean="0"/>
            </a:br>
            <a:r>
              <a:rPr lang="en-US" smtClean="0"/>
              <a:t>                                     </a:t>
            </a:r>
            <a:br>
              <a:rPr lang="en-US" smtClean="0"/>
            </a:br>
            <a:r>
              <a:rPr lang="en-US" smtClean="0"/>
              <a:t>       </a:t>
            </a:r>
            <a:endParaRPr lang="en-US" dirty="0" smtClean="0"/>
          </a:p>
          <a:p>
            <a:pPr>
              <a:buChar char=" "/>
            </a:pPr>
            <a:r>
              <a:rPr lang="en-US" smtClean="0"/>
              <a:t>                              </a:t>
            </a:r>
            <a:r>
              <a:rPr lang="en-US" baseline="30000" smtClean="0"/>
              <a:t>   </a:t>
            </a:r>
            <a:endParaRPr lang="en-US" baseline="30000" dirty="0" smtClean="0"/>
          </a:p>
          <a:p>
            <a:pPr>
              <a:buChar char=" "/>
            </a:pPr>
            <a:r>
              <a:rPr lang="en-US" smtClean="0"/>
              <a:t>                                  </a:t>
            </a:r>
            <a:br>
              <a:rPr lang="en-US" smtClean="0"/>
            </a:br>
            <a:r>
              <a:rPr lang="en-US" smtClean="0"/>
              <a:t>         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1523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88"/>
    </mc:Choice>
    <mc:Fallback>
      <p:transition spd="slow" advTm="13688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5|0.3|0.3|1|0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5|0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5|0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5|0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5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5|0.3|0.3|1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5|0.3|0.3|1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5|0.3|0.3|1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5|0.3|0.3|1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5|0.3|0.3|1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5|0.3|0.3|1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3443</Words>
  <Application>Microsoft Office PowerPoint</Application>
  <PresentationFormat>Widescreen</PresentationFormat>
  <Paragraphs>1557</Paragraphs>
  <Slides>68</Slides>
  <Notes>68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6" baseType="lpstr">
      <vt:lpstr>Arial</vt:lpstr>
      <vt:lpstr>Calibri</vt:lpstr>
      <vt:lpstr>Calibri Light</vt:lpstr>
      <vt:lpstr>Cambria Math</vt:lpstr>
      <vt:lpstr>Times New Roman</vt:lpstr>
      <vt:lpstr>Ubuntu Mono</vt:lpstr>
      <vt:lpstr>Wingdings</vt:lpstr>
      <vt:lpstr>Office Theme</vt:lpstr>
      <vt:lpstr>Predictive Data Locality Optimization for Higher-Order Tensor Computations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ML Research and Applications</vt:lpstr>
      <vt:lpstr>ML Research and Applications</vt:lpstr>
      <vt:lpstr>ML Research and Applications</vt:lpstr>
      <vt:lpstr>ML Research and Applications</vt:lpstr>
      <vt:lpstr>ML Research and Applications</vt:lpstr>
      <vt:lpstr>ML Research and Applications</vt:lpstr>
      <vt:lpstr>ML Research and Applications</vt:lpstr>
      <vt:lpstr>ML Research and Applications</vt:lpstr>
      <vt:lpstr>Efficient Implementation of Convolution</vt:lpstr>
      <vt:lpstr>Contributions</vt:lpstr>
      <vt:lpstr>Contributions</vt:lpstr>
      <vt:lpstr>Contributions</vt:lpstr>
      <vt:lpstr>Contributions</vt:lpstr>
      <vt:lpstr>Impact of Loop Permutation</vt:lpstr>
      <vt:lpstr>Impact of Loop Permutation</vt:lpstr>
      <vt:lpstr>System Components</vt:lpstr>
      <vt:lpstr>System Components</vt:lpstr>
      <vt:lpstr>System Components</vt:lpstr>
      <vt:lpstr>System Components</vt:lpstr>
      <vt:lpstr>System Components</vt:lpstr>
      <vt:lpstr>System Components</vt:lpstr>
      <vt:lpstr>Reuse Types</vt:lpstr>
      <vt:lpstr>Reuse Types</vt:lpstr>
      <vt:lpstr>Reuse Types</vt:lpstr>
      <vt:lpstr>Permutation and Locality</vt:lpstr>
      <vt:lpstr>Permutation and Locality</vt:lpstr>
      <vt:lpstr>Permutation and Locality</vt:lpstr>
      <vt:lpstr>Permutation and Locality</vt:lpstr>
      <vt:lpstr>Permutation and Locality</vt:lpstr>
      <vt:lpstr>Permutation and Locality</vt:lpstr>
      <vt:lpstr>Permutation and Locality</vt:lpstr>
      <vt:lpstr>Permutation and Locality</vt:lpstr>
      <vt:lpstr>Permutation and Locality</vt:lpstr>
      <vt:lpstr>Permutation and Locality</vt:lpstr>
      <vt:lpstr>Permutation and Locality</vt:lpstr>
      <vt:lpstr>Permutation and Locality</vt:lpstr>
      <vt:lpstr>Permutation and Locality</vt:lpstr>
      <vt:lpstr>Permutation and Locality</vt:lpstr>
      <vt:lpstr>Permutation and Locality</vt:lpstr>
      <vt:lpstr>Permutation and Locality</vt:lpstr>
      <vt:lpstr>Permutation and Locality</vt:lpstr>
      <vt:lpstr>Permutation and Locality</vt:lpstr>
      <vt:lpstr>Feature Representation</vt:lpstr>
      <vt:lpstr>Feature Representation</vt:lpstr>
      <vt:lpstr>Regression Model</vt:lpstr>
      <vt:lpstr>Permutation-Performance Distribution</vt:lpstr>
      <vt:lpstr>Permutation-Performance Distribution</vt:lpstr>
      <vt:lpstr>Permutation-Performance Distribution</vt:lpstr>
      <vt:lpstr>Permutation-Performance Distribution</vt:lpstr>
      <vt:lpstr>Predicted Permutations</vt:lpstr>
      <vt:lpstr>Intel OneDNN*</vt:lpstr>
      <vt:lpstr>Intel OneDNN*</vt:lpstr>
      <vt:lpstr>Intel OneDNN*</vt:lpstr>
      <vt:lpstr>Related Work</vt:lpstr>
      <vt:lpstr>Conclusions</vt:lpstr>
      <vt:lpstr>Conclusions</vt:lpstr>
      <vt:lpstr>Conclusions</vt:lpstr>
      <vt:lpstr>Conclusions</vt:lpstr>
      <vt:lpstr>Conclusions</vt:lpstr>
      <vt:lpstr>Thank You  ֍  Q&amp;A Time!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2021-06-01T00:34:49Z</dcterms:created>
  <dcterms:modified xsi:type="dcterms:W3CDTF">2021-06-18T23:07:34Z</dcterms:modified>
</cp:coreProperties>
</file>